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3"/>
  </p:notesMasterIdLst>
  <p:sldIdLst>
    <p:sldId id="258" r:id="rId3"/>
    <p:sldId id="260" r:id="rId4"/>
    <p:sldId id="262" r:id="rId5"/>
    <p:sldId id="279" r:id="rId6"/>
    <p:sldId id="280" r:id="rId7"/>
    <p:sldId id="281" r:id="rId8"/>
    <p:sldId id="282" r:id="rId9"/>
    <p:sldId id="283" r:id="rId10"/>
    <p:sldId id="269" r:id="rId11"/>
    <p:sldId id="272" r:id="rId12"/>
    <p:sldId id="284" r:id="rId13"/>
    <p:sldId id="270" r:id="rId14"/>
    <p:sldId id="278" r:id="rId15"/>
    <p:sldId id="274" r:id="rId16"/>
    <p:sldId id="259" r:id="rId17"/>
    <p:sldId id="264" r:id="rId18"/>
    <p:sldId id="273" r:id="rId19"/>
    <p:sldId id="285" r:id="rId20"/>
    <p:sldId id="276" r:id="rId21"/>
    <p:sldId id="277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963B5-4757-49C2-82BA-155794EBEAFF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4E4F4-2780-4503-AA07-2029EA8388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98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189026A-9EC1-1348-B302-DDB24CA6D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F2492-8853-4BB4-B2D0-712D8BCF5D5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747361-2594-F030-F2CC-6BDBE4056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5FD94D8-5A70-5636-EBE9-0DB76A21D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9640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189026A-9EC1-1348-B302-DDB24CA6D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F2492-8853-4BB4-B2D0-712D8BCF5D5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747361-2594-F030-F2CC-6BDBE4056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5FD94D8-5A70-5636-EBE9-0DB76A21D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9592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189026A-9EC1-1348-B302-DDB24CA6D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F2492-8853-4BB4-B2D0-712D8BCF5D5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747361-2594-F030-F2CC-6BDBE4056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5FD94D8-5A70-5636-EBE9-0DB76A21D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7947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189026A-9EC1-1348-B302-DDB24CA6D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F2492-8853-4BB4-B2D0-712D8BCF5D5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747361-2594-F030-F2CC-6BDBE4056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5FD94D8-5A70-5636-EBE9-0DB76A21D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0744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189026A-9EC1-1348-B302-DDB24CA6D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F2492-8853-4BB4-B2D0-712D8BCF5D5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747361-2594-F030-F2CC-6BDBE4056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5FD94D8-5A70-5636-EBE9-0DB76A21D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722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29DE6BD-0E5C-E9FC-FEF1-EB64ADF18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EE218-2A45-4764-A849-CE56F8DA1F17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7864319-0491-5967-FE96-A9AC06D5B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E4E2A35-447C-4831-4F79-2EE511A25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6233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29DE6BD-0E5C-E9FC-FEF1-EB64ADF18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EE218-2A45-4764-A849-CE56F8DA1F17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7864319-0491-5967-FE96-A9AC06D5B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E4E2A35-447C-4831-4F79-2EE511A25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46343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189026A-9EC1-1348-B302-DDB24CA6D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F2492-8853-4BB4-B2D0-712D8BCF5D5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747361-2594-F030-F2CC-6BDBE4056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5FD94D8-5A70-5636-EBE9-0DB76A21D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9437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7631" y="5257802"/>
            <a:ext cx="4008024" cy="1006477"/>
          </a:xfrm>
          <a:prstGeom prst="rect">
            <a:avLst/>
          </a:prstGeom>
        </p:spPr>
        <p:txBody>
          <a:bodyPr anchor="b"/>
          <a:lstStyle>
            <a:lvl1pPr algn="ctr">
              <a:defRPr sz="5539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8F7AB5BB-F142-B982-0381-CC72EDBF94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4951" y="6413501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CEC80AD-6678-47D3-8CC8-8925FC37E0A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597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1">
            <a:extLst>
              <a:ext uri="{FF2B5EF4-FFF2-40B4-BE49-F238E27FC236}">
                <a16:creationId xmlns:a16="http://schemas.microsoft.com/office/drawing/2014/main" id="{57BDA7E4-C5BE-676D-E649-22291AE0D3F3}"/>
              </a:ext>
            </a:extLst>
          </p:cNvPr>
          <p:cNvSpPr/>
          <p:nvPr userDrawn="1"/>
        </p:nvSpPr>
        <p:spPr>
          <a:xfrm>
            <a:off x="8305801" y="3695701"/>
            <a:ext cx="3799417" cy="2481263"/>
          </a:xfrm>
          <a:custGeom>
            <a:avLst/>
            <a:gdLst>
              <a:gd name="connsiteX0" fmla="*/ 0 w 3115159"/>
              <a:gd name="connsiteY0" fmla="*/ 1359976 h 2719952"/>
              <a:gd name="connsiteX1" fmla="*/ 1557580 w 3115159"/>
              <a:gd name="connsiteY1" fmla="*/ 0 h 2719952"/>
              <a:gd name="connsiteX2" fmla="*/ 3115160 w 3115159"/>
              <a:gd name="connsiteY2" fmla="*/ 1359976 h 2719952"/>
              <a:gd name="connsiteX3" fmla="*/ 1557580 w 3115159"/>
              <a:gd name="connsiteY3" fmla="*/ 2719952 h 2719952"/>
              <a:gd name="connsiteX4" fmla="*/ 0 w 3115159"/>
              <a:gd name="connsiteY4" fmla="*/ 1359976 h 2719952"/>
              <a:gd name="connsiteX0" fmla="*/ 63 w 3115223"/>
              <a:gd name="connsiteY0" fmla="*/ 1228241 h 2588217"/>
              <a:gd name="connsiteX1" fmla="*/ 1604138 w 3115223"/>
              <a:gd name="connsiteY1" fmla="*/ 0 h 2588217"/>
              <a:gd name="connsiteX2" fmla="*/ 3115223 w 3115223"/>
              <a:gd name="connsiteY2" fmla="*/ 1228241 h 2588217"/>
              <a:gd name="connsiteX3" fmla="*/ 1557643 w 3115223"/>
              <a:gd name="connsiteY3" fmla="*/ 2588217 h 2588217"/>
              <a:gd name="connsiteX4" fmla="*/ 63 w 3115223"/>
              <a:gd name="connsiteY4" fmla="*/ 1228241 h 2588217"/>
              <a:gd name="connsiteX0" fmla="*/ 80 w 3115240"/>
              <a:gd name="connsiteY0" fmla="*/ 1228241 h 2433234"/>
              <a:gd name="connsiteX1" fmla="*/ 1604155 w 3115240"/>
              <a:gd name="connsiteY1" fmla="*/ 0 h 2433234"/>
              <a:gd name="connsiteX2" fmla="*/ 3115240 w 3115240"/>
              <a:gd name="connsiteY2" fmla="*/ 1228241 h 2433234"/>
              <a:gd name="connsiteX3" fmla="*/ 1658399 w 3115240"/>
              <a:gd name="connsiteY3" fmla="*/ 2433234 h 2433234"/>
              <a:gd name="connsiteX4" fmla="*/ 80 w 3115240"/>
              <a:gd name="connsiteY4" fmla="*/ 1228241 h 2433234"/>
              <a:gd name="connsiteX0" fmla="*/ 56 w 3060972"/>
              <a:gd name="connsiteY0" fmla="*/ 1228241 h 2433234"/>
              <a:gd name="connsiteX1" fmla="*/ 1604131 w 3060972"/>
              <a:gd name="connsiteY1" fmla="*/ 0 h 2433234"/>
              <a:gd name="connsiteX2" fmla="*/ 3060972 w 3060972"/>
              <a:gd name="connsiteY2" fmla="*/ 1228241 h 2433234"/>
              <a:gd name="connsiteX3" fmla="*/ 1658375 w 3060972"/>
              <a:gd name="connsiteY3" fmla="*/ 2433234 h 2433234"/>
              <a:gd name="connsiteX4" fmla="*/ 56 w 3060972"/>
              <a:gd name="connsiteY4" fmla="*/ 1228241 h 2433234"/>
              <a:gd name="connsiteX0" fmla="*/ 31952 w 3092868"/>
              <a:gd name="connsiteY0" fmla="*/ 1259420 h 2464413"/>
              <a:gd name="connsiteX1" fmla="*/ 675132 w 3092868"/>
              <a:gd name="connsiteY1" fmla="*/ 441884 h 2464413"/>
              <a:gd name="connsiteX2" fmla="*/ 1636027 w 3092868"/>
              <a:gd name="connsiteY2" fmla="*/ 31179 h 2464413"/>
              <a:gd name="connsiteX3" fmla="*/ 3092868 w 3092868"/>
              <a:gd name="connsiteY3" fmla="*/ 1259420 h 2464413"/>
              <a:gd name="connsiteX4" fmla="*/ 1690271 w 3092868"/>
              <a:gd name="connsiteY4" fmla="*/ 2464413 h 2464413"/>
              <a:gd name="connsiteX5" fmla="*/ 31952 w 3092868"/>
              <a:gd name="connsiteY5" fmla="*/ 1259420 h 2464413"/>
              <a:gd name="connsiteX0" fmla="*/ 67329 w 3128245"/>
              <a:gd name="connsiteY0" fmla="*/ 1296847 h 2501840"/>
              <a:gd name="connsiteX1" fmla="*/ 454787 w 3128245"/>
              <a:gd name="connsiteY1" fmla="*/ 277833 h 2501840"/>
              <a:gd name="connsiteX2" fmla="*/ 1671404 w 3128245"/>
              <a:gd name="connsiteY2" fmla="*/ 68606 h 2501840"/>
              <a:gd name="connsiteX3" fmla="*/ 3128245 w 3128245"/>
              <a:gd name="connsiteY3" fmla="*/ 1296847 h 2501840"/>
              <a:gd name="connsiteX4" fmla="*/ 1725648 w 3128245"/>
              <a:gd name="connsiteY4" fmla="*/ 2501840 h 2501840"/>
              <a:gd name="connsiteX5" fmla="*/ 67329 w 3128245"/>
              <a:gd name="connsiteY5" fmla="*/ 1296847 h 2501840"/>
              <a:gd name="connsiteX0" fmla="*/ 67329 w 3202874"/>
              <a:gd name="connsiteY0" fmla="*/ 1233142 h 2438135"/>
              <a:gd name="connsiteX1" fmla="*/ 454787 w 3202874"/>
              <a:gd name="connsiteY1" fmla="*/ 214128 h 2438135"/>
              <a:gd name="connsiteX2" fmla="*/ 1671404 w 3202874"/>
              <a:gd name="connsiteY2" fmla="*/ 4901 h 2438135"/>
              <a:gd name="connsiteX3" fmla="*/ 2973263 w 3202874"/>
              <a:gd name="connsiteY3" fmla="*/ 175383 h 2438135"/>
              <a:gd name="connsiteX4" fmla="*/ 3128245 w 3202874"/>
              <a:gd name="connsiteY4" fmla="*/ 1233142 h 2438135"/>
              <a:gd name="connsiteX5" fmla="*/ 1725648 w 3202874"/>
              <a:gd name="connsiteY5" fmla="*/ 2438135 h 2438135"/>
              <a:gd name="connsiteX6" fmla="*/ 67329 w 3202874"/>
              <a:gd name="connsiteY6" fmla="*/ 1233142 h 2438135"/>
              <a:gd name="connsiteX0" fmla="*/ 2688 w 3138233"/>
              <a:gd name="connsiteY0" fmla="*/ 1233142 h 2513097"/>
              <a:gd name="connsiteX1" fmla="*/ 390146 w 3138233"/>
              <a:gd name="connsiteY1" fmla="*/ 214128 h 2513097"/>
              <a:gd name="connsiteX2" fmla="*/ 1606763 w 3138233"/>
              <a:gd name="connsiteY2" fmla="*/ 4901 h 2513097"/>
              <a:gd name="connsiteX3" fmla="*/ 2908622 w 3138233"/>
              <a:gd name="connsiteY3" fmla="*/ 175383 h 2513097"/>
              <a:gd name="connsiteX4" fmla="*/ 3063604 w 3138233"/>
              <a:gd name="connsiteY4" fmla="*/ 1233142 h 2513097"/>
              <a:gd name="connsiteX5" fmla="*/ 1661007 w 3138233"/>
              <a:gd name="connsiteY5" fmla="*/ 2438135 h 2513097"/>
              <a:gd name="connsiteX6" fmla="*/ 537380 w 3138233"/>
              <a:gd name="connsiteY6" fmla="*/ 2259905 h 2513097"/>
              <a:gd name="connsiteX7" fmla="*/ 2688 w 3138233"/>
              <a:gd name="connsiteY7" fmla="*/ 1233142 h 2513097"/>
              <a:gd name="connsiteX0" fmla="*/ 2688 w 3106424"/>
              <a:gd name="connsiteY0" fmla="*/ 1233142 h 2481347"/>
              <a:gd name="connsiteX1" fmla="*/ 390146 w 3106424"/>
              <a:gd name="connsiteY1" fmla="*/ 214128 h 2481347"/>
              <a:gd name="connsiteX2" fmla="*/ 1606763 w 3106424"/>
              <a:gd name="connsiteY2" fmla="*/ 4901 h 2481347"/>
              <a:gd name="connsiteX3" fmla="*/ 2908622 w 3106424"/>
              <a:gd name="connsiteY3" fmla="*/ 175383 h 2481347"/>
              <a:gd name="connsiteX4" fmla="*/ 3063604 w 3106424"/>
              <a:gd name="connsiteY4" fmla="*/ 1233142 h 2481347"/>
              <a:gd name="connsiteX5" fmla="*/ 2986112 w 3106424"/>
              <a:gd name="connsiteY5" fmla="*/ 2360644 h 2481347"/>
              <a:gd name="connsiteX6" fmla="*/ 1661007 w 3106424"/>
              <a:gd name="connsiteY6" fmla="*/ 2438135 h 2481347"/>
              <a:gd name="connsiteX7" fmla="*/ 537380 w 3106424"/>
              <a:gd name="connsiteY7" fmla="*/ 2259905 h 2481347"/>
              <a:gd name="connsiteX8" fmla="*/ 2688 w 3106424"/>
              <a:gd name="connsiteY8" fmla="*/ 1233142 h 2481347"/>
              <a:gd name="connsiteX0" fmla="*/ 2688 w 3140379"/>
              <a:gd name="connsiteY0" fmla="*/ 1233142 h 2481347"/>
              <a:gd name="connsiteX1" fmla="*/ 390146 w 3140379"/>
              <a:gd name="connsiteY1" fmla="*/ 214128 h 2481347"/>
              <a:gd name="connsiteX2" fmla="*/ 1606763 w 3140379"/>
              <a:gd name="connsiteY2" fmla="*/ 4901 h 2481347"/>
              <a:gd name="connsiteX3" fmla="*/ 2908622 w 3140379"/>
              <a:gd name="connsiteY3" fmla="*/ 175383 h 2481347"/>
              <a:gd name="connsiteX4" fmla="*/ 3110099 w 3140379"/>
              <a:gd name="connsiteY4" fmla="*/ 1233142 h 2481347"/>
              <a:gd name="connsiteX5" fmla="*/ 2986112 w 3140379"/>
              <a:gd name="connsiteY5" fmla="*/ 2360644 h 2481347"/>
              <a:gd name="connsiteX6" fmla="*/ 1661007 w 3140379"/>
              <a:gd name="connsiteY6" fmla="*/ 2438135 h 2481347"/>
              <a:gd name="connsiteX7" fmla="*/ 537380 w 3140379"/>
              <a:gd name="connsiteY7" fmla="*/ 2259905 h 2481347"/>
              <a:gd name="connsiteX8" fmla="*/ 2688 w 3140379"/>
              <a:gd name="connsiteY8" fmla="*/ 1233142 h 2481347"/>
              <a:gd name="connsiteX0" fmla="*/ 2688 w 3113185"/>
              <a:gd name="connsiteY0" fmla="*/ 1233142 h 2481347"/>
              <a:gd name="connsiteX1" fmla="*/ 390146 w 3113185"/>
              <a:gd name="connsiteY1" fmla="*/ 214128 h 2481347"/>
              <a:gd name="connsiteX2" fmla="*/ 1606763 w 3113185"/>
              <a:gd name="connsiteY2" fmla="*/ 4901 h 2481347"/>
              <a:gd name="connsiteX3" fmla="*/ 2908622 w 3113185"/>
              <a:gd name="connsiteY3" fmla="*/ 175383 h 2481347"/>
              <a:gd name="connsiteX4" fmla="*/ 3110099 w 3113185"/>
              <a:gd name="connsiteY4" fmla="*/ 1233142 h 2481347"/>
              <a:gd name="connsiteX5" fmla="*/ 2986112 w 3113185"/>
              <a:gd name="connsiteY5" fmla="*/ 2360644 h 2481347"/>
              <a:gd name="connsiteX6" fmla="*/ 1661007 w 3113185"/>
              <a:gd name="connsiteY6" fmla="*/ 2438135 h 2481347"/>
              <a:gd name="connsiteX7" fmla="*/ 537380 w 3113185"/>
              <a:gd name="connsiteY7" fmla="*/ 2259905 h 2481347"/>
              <a:gd name="connsiteX8" fmla="*/ 2688 w 3113185"/>
              <a:gd name="connsiteY8" fmla="*/ 1233142 h 2481347"/>
              <a:gd name="connsiteX0" fmla="*/ 2688 w 3094385"/>
              <a:gd name="connsiteY0" fmla="*/ 1233142 h 2481347"/>
              <a:gd name="connsiteX1" fmla="*/ 390146 w 3094385"/>
              <a:gd name="connsiteY1" fmla="*/ 214128 h 2481347"/>
              <a:gd name="connsiteX2" fmla="*/ 1606763 w 3094385"/>
              <a:gd name="connsiteY2" fmla="*/ 4901 h 2481347"/>
              <a:gd name="connsiteX3" fmla="*/ 2908622 w 3094385"/>
              <a:gd name="connsiteY3" fmla="*/ 175383 h 2481347"/>
              <a:gd name="connsiteX4" fmla="*/ 3055855 w 3094385"/>
              <a:gd name="connsiteY4" fmla="*/ 1209895 h 2481347"/>
              <a:gd name="connsiteX5" fmla="*/ 2986112 w 3094385"/>
              <a:gd name="connsiteY5" fmla="*/ 2360644 h 2481347"/>
              <a:gd name="connsiteX6" fmla="*/ 1661007 w 3094385"/>
              <a:gd name="connsiteY6" fmla="*/ 2438135 h 2481347"/>
              <a:gd name="connsiteX7" fmla="*/ 537380 w 3094385"/>
              <a:gd name="connsiteY7" fmla="*/ 2259905 h 2481347"/>
              <a:gd name="connsiteX8" fmla="*/ 2688 w 3094385"/>
              <a:gd name="connsiteY8" fmla="*/ 1233142 h 2481347"/>
              <a:gd name="connsiteX0" fmla="*/ 2688 w 3049693"/>
              <a:gd name="connsiteY0" fmla="*/ 1233142 h 2481347"/>
              <a:gd name="connsiteX1" fmla="*/ 390146 w 3049693"/>
              <a:gd name="connsiteY1" fmla="*/ 214128 h 2481347"/>
              <a:gd name="connsiteX2" fmla="*/ 1606763 w 3049693"/>
              <a:gd name="connsiteY2" fmla="*/ 4901 h 2481347"/>
              <a:gd name="connsiteX3" fmla="*/ 2908622 w 3049693"/>
              <a:gd name="connsiteY3" fmla="*/ 175383 h 2481347"/>
              <a:gd name="connsiteX4" fmla="*/ 2792384 w 3049693"/>
              <a:gd name="connsiteY4" fmla="*/ 1217644 h 2481347"/>
              <a:gd name="connsiteX5" fmla="*/ 2986112 w 3049693"/>
              <a:gd name="connsiteY5" fmla="*/ 2360644 h 2481347"/>
              <a:gd name="connsiteX6" fmla="*/ 1661007 w 3049693"/>
              <a:gd name="connsiteY6" fmla="*/ 2438135 h 2481347"/>
              <a:gd name="connsiteX7" fmla="*/ 537380 w 3049693"/>
              <a:gd name="connsiteY7" fmla="*/ 2259905 h 2481347"/>
              <a:gd name="connsiteX8" fmla="*/ 2688 w 3049693"/>
              <a:gd name="connsiteY8" fmla="*/ 1233142 h 248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9693" h="2481347">
                <a:moveTo>
                  <a:pt x="2688" y="1233142"/>
                </a:moveTo>
                <a:cubicBezTo>
                  <a:pt x="-21851" y="892179"/>
                  <a:pt x="122800" y="418835"/>
                  <a:pt x="390146" y="214128"/>
                </a:cubicBezTo>
                <a:cubicBezTo>
                  <a:pt x="657492" y="9421"/>
                  <a:pt x="1187017" y="11359"/>
                  <a:pt x="1606763" y="4901"/>
                </a:cubicBezTo>
                <a:cubicBezTo>
                  <a:pt x="2026509" y="-1556"/>
                  <a:pt x="2665815" y="-29324"/>
                  <a:pt x="2908622" y="175383"/>
                </a:cubicBezTo>
                <a:cubicBezTo>
                  <a:pt x="3151429" y="380090"/>
                  <a:pt x="2747180" y="908969"/>
                  <a:pt x="2792384" y="1217644"/>
                </a:cubicBezTo>
                <a:cubicBezTo>
                  <a:pt x="2729099" y="1495322"/>
                  <a:pt x="3219878" y="2159812"/>
                  <a:pt x="2986112" y="2360644"/>
                </a:cubicBezTo>
                <a:cubicBezTo>
                  <a:pt x="2752346" y="2561476"/>
                  <a:pt x="2069129" y="2454925"/>
                  <a:pt x="1661007" y="2438135"/>
                </a:cubicBezTo>
                <a:cubicBezTo>
                  <a:pt x="1252885" y="2421345"/>
                  <a:pt x="813766" y="2460737"/>
                  <a:pt x="537380" y="2259905"/>
                </a:cubicBezTo>
                <a:cubicBezTo>
                  <a:pt x="260994" y="2059073"/>
                  <a:pt x="27227" y="1574105"/>
                  <a:pt x="2688" y="1233142"/>
                </a:cubicBezTo>
                <a:close/>
              </a:path>
            </a:pathLst>
          </a:custGeom>
          <a:solidFill>
            <a:srgbClr val="F88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92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864974"/>
            <a:ext cx="10515600" cy="5107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8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2" y="1375722"/>
            <a:ext cx="5164015" cy="48012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8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89C680B-95C4-571F-E080-434A2252E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4951" y="6413501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45DB886-06F9-4F25-A737-4C63EFC339F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922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7631" y="5257802"/>
            <a:ext cx="4008024" cy="1006477"/>
          </a:xfrm>
          <a:prstGeom prst="rect">
            <a:avLst/>
          </a:prstGeom>
        </p:spPr>
        <p:txBody>
          <a:bodyPr anchor="b"/>
          <a:lstStyle>
            <a:lvl1pPr algn="ctr">
              <a:defRPr sz="5539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8ED566-C34A-16FF-1CA9-E982B377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1A0E36-E3C2-0F79-526B-B57DE611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E9B990-83B9-D5E6-70F9-143BACEF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384B6BF-08D7-45CD-8028-24E5AC66BE2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185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F20A830E-E83F-0A1F-68CC-E6005324F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4951" y="6413501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3A66C6A-1947-477E-9403-35BC6AE36D8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929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539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732944A-BAB7-9BD4-E7DE-C702395FE5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8884" y="6397626"/>
            <a:ext cx="635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9845F0A-B837-4638-97E6-E5555113B63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6010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155" y="840261"/>
            <a:ext cx="10515600" cy="85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1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154" y="1681163"/>
            <a:ext cx="7108724" cy="54305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62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154" y="2224216"/>
            <a:ext cx="7108724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11021" indent="-211021">
              <a:buFont typeface="+mj-lt"/>
              <a:buAutoNum type="alphaLcParenR"/>
              <a:defRPr sz="1108"/>
            </a:lvl1pPr>
            <a:lvl2pPr>
              <a:defRPr sz="1015"/>
            </a:lvl2pPr>
            <a:lvl3pPr>
              <a:defRPr sz="1015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7948880" y="1681163"/>
            <a:ext cx="3406872" cy="54305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62" b="1" baseline="0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4"/>
          </p:nvPr>
        </p:nvSpPr>
        <p:spPr>
          <a:xfrm>
            <a:off x="7948880" y="2233741"/>
            <a:ext cx="3393040" cy="3684588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txBody>
          <a:bodyPr>
            <a:normAutofit/>
          </a:bodyPr>
          <a:lstStyle>
            <a:lvl1pPr marL="211021" indent="-211021">
              <a:buFont typeface="+mj-lt"/>
              <a:buAutoNum type="alphaLcParenR"/>
              <a:defRPr sz="1108"/>
            </a:lvl1pPr>
            <a:lvl2pPr>
              <a:defRPr sz="1015"/>
            </a:lvl2pPr>
            <a:lvl3pPr>
              <a:defRPr sz="1015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550A0F-BFB8-B963-1DBF-03E7235B55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34951" y="6413501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CC8D390-48C6-4774-8BE9-F895FE47D51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479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848499"/>
            <a:ext cx="10515600" cy="5519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8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14"/>
          </p:nvPr>
        </p:nvSpPr>
        <p:spPr>
          <a:xfrm>
            <a:off x="838201" y="1400433"/>
            <a:ext cx="5376932" cy="5013583"/>
          </a:xfrm>
          <a:prstGeom prst="rect">
            <a:avLst/>
          </a:prstGeom>
        </p:spPr>
        <p:txBody>
          <a:bodyPr>
            <a:normAutofit/>
          </a:bodyPr>
          <a:lstStyle>
            <a:lvl1pPr marL="211021" indent="-211021">
              <a:buFont typeface="+mj-lt"/>
              <a:buAutoNum type="alphaLcParenR"/>
              <a:defRPr sz="1108"/>
            </a:lvl1pPr>
            <a:lvl2pPr>
              <a:defRPr sz="1015"/>
            </a:lvl2pPr>
            <a:lvl3pPr>
              <a:defRPr sz="1015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92B1C457-EDA0-0BB1-CE00-971A4F1941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34951" y="6413501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E40F46E-D60D-4B8F-B802-FACC535175E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361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2339" y="836528"/>
            <a:ext cx="10515600" cy="44857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58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2339" y="1285105"/>
            <a:ext cx="10515600" cy="48045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4B7B18C-A0BF-EA1A-7720-899FB802D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4951" y="6413501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C2BB563-260B-49B4-B68F-C3D6484E02D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843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155" y="840261"/>
            <a:ext cx="10515600" cy="85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1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156" y="1681163"/>
            <a:ext cx="5158153" cy="54305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62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156" y="2224216"/>
            <a:ext cx="515815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11021" indent="-211021">
              <a:buFont typeface="+mj-lt"/>
              <a:buAutoNum type="alphaLcParenR"/>
              <a:defRPr sz="1108"/>
            </a:lvl1pPr>
            <a:lvl2pPr>
              <a:defRPr sz="1015"/>
            </a:lvl2pPr>
            <a:lvl3pPr>
              <a:defRPr sz="1015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6195648" y="1690690"/>
            <a:ext cx="5158153" cy="54305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62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4"/>
          </p:nvPr>
        </p:nvSpPr>
        <p:spPr>
          <a:xfrm>
            <a:off x="6183768" y="2233741"/>
            <a:ext cx="515815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11021" indent="-211021">
              <a:buFont typeface="+mj-lt"/>
              <a:buAutoNum type="alphaLcParenR"/>
              <a:defRPr sz="1108"/>
            </a:lvl1pPr>
            <a:lvl2pPr>
              <a:defRPr sz="1015"/>
            </a:lvl2pPr>
            <a:lvl3pPr>
              <a:defRPr sz="1015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44FFB57-C125-3728-0325-DF9E944AE1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34951" y="6413501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977069D-6B00-4FCB-B59C-82BE6C132C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934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840261"/>
            <a:ext cx="10515600" cy="8504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8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DD277FA2-A969-11A4-F4BA-B80DEA926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4951" y="6413501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86FCA36-DF5B-4D70-ADE4-858400865B5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410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7">
            <a:extLst>
              <a:ext uri="{FF2B5EF4-FFF2-40B4-BE49-F238E27FC236}">
                <a16:creationId xmlns:a16="http://schemas.microsoft.com/office/drawing/2014/main" id="{AA0C16B0-EF63-5CAB-6958-58016DE39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6C46FA9-A15A-070F-2431-B2C9492033CD}"/>
              </a:ext>
            </a:extLst>
          </p:cNvPr>
          <p:cNvSpPr/>
          <p:nvPr/>
        </p:nvSpPr>
        <p:spPr>
          <a:xfrm>
            <a:off x="8441268" y="4584700"/>
            <a:ext cx="2264833" cy="889000"/>
          </a:xfrm>
          <a:prstGeom prst="rect">
            <a:avLst/>
          </a:prstGeom>
          <a:solidFill>
            <a:srgbClr val="15B150"/>
          </a:solidFill>
          <a:ln>
            <a:solidFill>
              <a:srgbClr val="15B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83834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2pPr>
      <a:lvl3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3pPr>
      <a:lvl4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4pPr>
      <a:lvl5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9550" indent="-209550" algn="l" defTabSz="842963" rtl="0" eaLnBrk="0" fontAlgn="base" hangingPunct="0">
        <a:lnSpc>
          <a:spcPct val="90000"/>
        </a:lnSpc>
        <a:spcBef>
          <a:spcPts val="9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8">
            <a:extLst>
              <a:ext uri="{FF2B5EF4-FFF2-40B4-BE49-F238E27FC236}">
                <a16:creationId xmlns:a16="http://schemas.microsoft.com/office/drawing/2014/main" id="{93EA0772-6581-C10A-2467-48E516C91B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DD4C1E1-83BE-FE5A-4F28-5EA276B90609}"/>
              </a:ext>
            </a:extLst>
          </p:cNvPr>
          <p:cNvSpPr/>
          <p:nvPr/>
        </p:nvSpPr>
        <p:spPr>
          <a:xfrm>
            <a:off x="10098618" y="346075"/>
            <a:ext cx="1428749" cy="382588"/>
          </a:xfrm>
          <a:prstGeom prst="rect">
            <a:avLst/>
          </a:prstGeom>
          <a:solidFill>
            <a:srgbClr val="15B150"/>
          </a:solidFill>
          <a:ln>
            <a:solidFill>
              <a:srgbClr val="15B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662"/>
          </a:p>
        </p:txBody>
      </p:sp>
    </p:spTree>
    <p:extLst>
      <p:ext uri="{BB962C8B-B14F-4D97-AF65-F5344CB8AC3E}">
        <p14:creationId xmlns:p14="http://schemas.microsoft.com/office/powerpoint/2010/main" val="309018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2pPr>
      <a:lvl3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3pPr>
      <a:lvl4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4pPr>
      <a:lvl5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9550" indent="-209550" algn="l" defTabSz="842963" rtl="0" eaLnBrk="0" fontAlgn="base" hangingPunct="0">
        <a:lnSpc>
          <a:spcPct val="90000"/>
        </a:lnSpc>
        <a:spcBef>
          <a:spcPts val="9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sabrinamueller8/updates-zur-berufsorientierung-n7nsmdwetdxr1d4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bs-ffm.de/wp-content/uploads/2025/06/Voraussetzungen-fuer-Abschluesse-Matrix2025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8B12935-AB84-5D1F-2371-2BC9A5D1C024}"/>
              </a:ext>
            </a:extLst>
          </p:cNvPr>
          <p:cNvSpPr txBox="1">
            <a:spLocks noChangeArrowheads="1"/>
          </p:cNvSpPr>
          <p:nvPr/>
        </p:nvSpPr>
        <p:spPr>
          <a:xfrm>
            <a:off x="5397945" y="5571178"/>
            <a:ext cx="6872287" cy="3814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altLang="de-DE" sz="4400" b="1" dirty="0" smtClean="0">
                <a:solidFill>
                  <a:prstClr val="white">
                    <a:lumMod val="85000"/>
                  </a:prstClr>
                </a:solidFill>
                <a:latin typeface="Andy" pitchFamily="66" charset="0"/>
              </a:rPr>
              <a:t>Elternabend </a:t>
            </a:r>
            <a:r>
              <a:rPr lang="de-DE" altLang="de-DE" sz="4400" b="1" dirty="0" err="1" smtClean="0">
                <a:solidFill>
                  <a:prstClr val="white">
                    <a:lumMod val="85000"/>
                  </a:prstClr>
                </a:solidFill>
                <a:latin typeface="Andy" pitchFamily="66" charset="0"/>
              </a:rPr>
              <a:t>Jhg</a:t>
            </a:r>
            <a:r>
              <a:rPr lang="de-DE" altLang="de-DE" sz="4400" b="1" dirty="0" smtClean="0">
                <a:solidFill>
                  <a:prstClr val="white">
                    <a:lumMod val="85000"/>
                  </a:prstClr>
                </a:solidFill>
                <a:latin typeface="Andy" pitchFamily="66" charset="0"/>
              </a:rPr>
              <a:t>. </a:t>
            </a:r>
            <a:r>
              <a:rPr lang="de-DE" altLang="de-DE" sz="4400" b="1" dirty="0" smtClean="0">
                <a:solidFill>
                  <a:prstClr val="white">
                    <a:lumMod val="85000"/>
                  </a:prstClr>
                </a:solidFill>
                <a:latin typeface="Andy" pitchFamily="66" charset="0"/>
              </a:rPr>
              <a:t>10</a:t>
            </a:r>
            <a:endParaRPr lang="de-DE" altLang="de-DE" sz="4400" b="1" dirty="0">
              <a:solidFill>
                <a:prstClr val="white">
                  <a:lumMod val="85000"/>
                </a:prstClr>
              </a:solidFill>
              <a:latin typeface="Andy" pitchFamily="66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5273081-BD63-8179-10BC-E10F63D02886}"/>
              </a:ext>
            </a:extLst>
          </p:cNvPr>
          <p:cNvSpPr txBox="1"/>
          <p:nvPr/>
        </p:nvSpPr>
        <p:spPr>
          <a:xfrm>
            <a:off x="3649980" y="1484784"/>
            <a:ext cx="4892040" cy="1754326"/>
          </a:xfrm>
          <a:prstGeom prst="rect">
            <a:avLst/>
          </a:prstGeom>
          <a:solidFill>
            <a:srgbClr val="F3A875"/>
          </a:solidFill>
        </p:spPr>
        <p:txBody>
          <a:bodyPr wrap="square" rtlCol="0">
            <a:spAutoFit/>
          </a:bodyPr>
          <a:lstStyle/>
          <a:p>
            <a:pPr algn="ctr" defTabSz="457200" eaLnBrk="0" hangingPunct="0">
              <a:spcBef>
                <a:spcPct val="0"/>
              </a:spcBef>
              <a:defRPr/>
            </a:pPr>
            <a:r>
              <a:rPr lang="de-DE" altLang="de-DE" sz="5400" b="1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Herzlich </a:t>
            </a:r>
          </a:p>
          <a:p>
            <a:pPr algn="ctr" defTabSz="457200" eaLnBrk="0" hangingPunct="0">
              <a:spcBef>
                <a:spcPct val="0"/>
              </a:spcBef>
              <a:defRPr/>
            </a:pPr>
            <a:r>
              <a:rPr lang="de-DE" altLang="de-DE" sz="5400" b="1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Willkommen!</a:t>
            </a:r>
          </a:p>
        </p:txBody>
      </p:sp>
    </p:spTree>
    <p:extLst>
      <p:ext uri="{BB962C8B-B14F-4D97-AF65-F5344CB8AC3E}">
        <p14:creationId xmlns:p14="http://schemas.microsoft.com/office/powerpoint/2010/main" val="162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02469" y="1376313"/>
            <a:ext cx="9605913" cy="4864231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C9C74E-4DAE-BC99-CA84-8E0D50C8B52B}"/>
              </a:ext>
            </a:extLst>
          </p:cNvPr>
          <p:cNvSpPr txBox="1">
            <a:spLocks noChangeArrowheads="1"/>
          </p:cNvSpPr>
          <p:nvPr/>
        </p:nvSpPr>
        <p:spPr>
          <a:xfrm>
            <a:off x="2162077" y="2210885"/>
            <a:ext cx="7886700" cy="4803775"/>
          </a:xfrm>
        </p:spPr>
        <p:txBody>
          <a:bodyPr/>
          <a:lstStyle>
            <a:lvl1pPr marL="209550" indent="-209550" algn="l" defTabSz="84296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10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37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65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de-DE" altLang="de-DE" sz="2216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endParaRPr lang="de-DE" alt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3359278" y="2953805"/>
            <a:ext cx="67522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400" b="1" dirty="0" smtClean="0"/>
              <a:t>Jugendhilfe der GBS (Peter Weiß und Eva Röder)</a:t>
            </a:r>
          </a:p>
          <a:p>
            <a:pPr marL="342900" indent="-342900">
              <a:buAutoNum type="arabicPeriod"/>
            </a:pPr>
            <a:endParaRPr lang="de-DE" sz="2400" b="1" dirty="0"/>
          </a:p>
          <a:p>
            <a:pPr marL="342900" indent="-342900">
              <a:buAutoNum type="arabicPeriod"/>
            </a:pPr>
            <a:r>
              <a:rPr lang="de-DE" sz="2400" b="1" dirty="0" smtClean="0"/>
              <a:t>Sarah Müller (</a:t>
            </a:r>
            <a:r>
              <a:rPr lang="de-DE" sz="2400" b="1" dirty="0" err="1" smtClean="0"/>
              <a:t>gjb</a:t>
            </a:r>
            <a:r>
              <a:rPr lang="de-DE" sz="2400" b="1" dirty="0" smtClean="0"/>
              <a:t>)</a:t>
            </a:r>
          </a:p>
          <a:p>
            <a:pPr marL="342900" indent="-342900">
              <a:buAutoNum type="arabicPeriod"/>
            </a:pPr>
            <a:endParaRPr lang="de-DE" sz="2400" b="1" dirty="0"/>
          </a:p>
          <a:p>
            <a:pPr marL="342900" indent="-342900">
              <a:buAutoNum type="arabicPeriod"/>
            </a:pPr>
            <a:r>
              <a:rPr lang="de-DE" sz="2400" b="1" dirty="0" smtClean="0"/>
              <a:t>Naim Foutati (BAA)</a:t>
            </a:r>
          </a:p>
          <a:p>
            <a:pPr marL="342900" indent="-342900">
              <a:buAutoNum type="arabicPeriod"/>
            </a:pPr>
            <a:endParaRPr lang="de-DE" sz="2400" b="1" dirty="0"/>
          </a:p>
          <a:p>
            <a:pPr marL="342900" indent="-342900">
              <a:buAutoNum type="arabicPeriod"/>
            </a:pPr>
            <a:r>
              <a:rPr lang="de-DE" sz="2400" b="1" dirty="0" smtClean="0"/>
              <a:t>Sabrina Müller (Koordination)</a:t>
            </a:r>
            <a:endParaRPr lang="de-DE" sz="2400" b="1" dirty="0"/>
          </a:p>
        </p:txBody>
      </p:sp>
      <p:sp>
        <p:nvSpPr>
          <p:cNvPr id="8" name="Titel 7"/>
          <p:cNvSpPr txBox="1">
            <a:spLocks noGrp="1"/>
          </p:cNvSpPr>
          <p:nvPr>
            <p:ph type="title"/>
          </p:nvPr>
        </p:nvSpPr>
        <p:spPr>
          <a:xfrm>
            <a:off x="2162076" y="1943119"/>
            <a:ext cx="78867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+mn-lt"/>
              </a:rPr>
              <a:t>2. Berufsberatung an der GBS = Team Zukunft</a:t>
            </a:r>
          </a:p>
        </p:txBody>
      </p:sp>
    </p:spTree>
    <p:extLst>
      <p:ext uri="{BB962C8B-B14F-4D97-AF65-F5344CB8AC3E}">
        <p14:creationId xmlns:p14="http://schemas.microsoft.com/office/powerpoint/2010/main" val="6589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7" name="Rechteck 6"/>
          <p:cNvSpPr/>
          <p:nvPr/>
        </p:nvSpPr>
        <p:spPr>
          <a:xfrm>
            <a:off x="0" y="0"/>
            <a:ext cx="12192000" cy="138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5471652"/>
            <a:ext cx="12192000" cy="138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12" y="0"/>
            <a:ext cx="9697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B563-260B-49B4-B68F-C3D6484E02D5}" type="slidenum">
              <a:rPr lang="de-DE" altLang="de-DE" smtClean="0"/>
              <a:pPr/>
              <a:t>12</a:t>
            </a:fld>
            <a:endParaRPr lang="de-DE" alt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56" y="66090"/>
            <a:ext cx="5420825" cy="662672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7"/>
          <a:stretch/>
        </p:blipFill>
        <p:spPr>
          <a:xfrm>
            <a:off x="10046601" y="3834788"/>
            <a:ext cx="1779639" cy="9178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3"/>
          <a:stretch/>
        </p:blipFill>
        <p:spPr>
          <a:xfrm>
            <a:off x="9223425" y="2461638"/>
            <a:ext cx="1914557" cy="91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C80AD-6678-47D3-8CC8-8925FC37E0A9}" type="slidenum">
              <a:rPr lang="de-DE" altLang="de-DE" smtClean="0"/>
              <a:pPr/>
              <a:t>13</a:t>
            </a:fld>
            <a:endParaRPr lang="de-DE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44" y="1164016"/>
            <a:ext cx="5205309" cy="508929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7154630" y="1500199"/>
            <a:ext cx="4484797" cy="3832818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hlinkClick r:id="rId3"/>
              </a:rPr>
              <a:t>Padlet zur Berufsorientierung</a:t>
            </a:r>
            <a:endParaRPr lang="de-DE" b="1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 </a:t>
            </a:r>
            <a:r>
              <a:rPr lang="de-DE" dirty="0"/>
              <a:t>Die Seite wird regelmäßig mit den </a:t>
            </a:r>
            <a:r>
              <a:rPr lang="de-DE" dirty="0" smtClean="0"/>
              <a:t>neuesten </a:t>
            </a:r>
            <a:r>
              <a:rPr lang="de-DE" dirty="0"/>
              <a:t>Angeboten und Informationen aktualisiert. Sie ist einsehbar für Lehrerinnen und Lehrer, Schülerinnen und Schüler und die Erziehungsberechtigten. Bitte </a:t>
            </a:r>
            <a:r>
              <a:rPr lang="de-DE" dirty="0" smtClean="0"/>
              <a:t>regelmäßig reinschauen :)</a:t>
            </a:r>
          </a:p>
        </p:txBody>
      </p:sp>
    </p:spTree>
    <p:extLst>
      <p:ext uri="{BB962C8B-B14F-4D97-AF65-F5344CB8AC3E}">
        <p14:creationId xmlns:p14="http://schemas.microsoft.com/office/powerpoint/2010/main" val="38587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02470" y="1376313"/>
            <a:ext cx="9605913" cy="425148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C9C74E-4DAE-BC99-CA84-8E0D50C8B52B}"/>
              </a:ext>
            </a:extLst>
          </p:cNvPr>
          <p:cNvSpPr txBox="1">
            <a:spLocks noChangeArrowheads="1"/>
          </p:cNvSpPr>
          <p:nvPr/>
        </p:nvSpPr>
        <p:spPr>
          <a:xfrm>
            <a:off x="1545630" y="2210885"/>
            <a:ext cx="9138101" cy="4803775"/>
          </a:xfrm>
        </p:spPr>
        <p:txBody>
          <a:bodyPr/>
          <a:lstStyle>
            <a:lvl1pPr marL="209550" indent="-209550" algn="l" defTabSz="84296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10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37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65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de-DE" altLang="de-DE" sz="2216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10. Klasse = Abschlussklasse </a:t>
            </a:r>
            <a:r>
              <a:rPr lang="de-DE" altLang="de-DE" sz="2216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 Was bedeutet das?</a:t>
            </a: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	 Infos zu den </a:t>
            </a:r>
            <a:r>
              <a:rPr lang="de-DE" altLang="de-DE" sz="2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Abschlüssprüfungen</a:t>
            </a: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 und der Präsentationsprüfung</a:t>
            </a:r>
            <a:endParaRPr lang="de-DE" altLang="de-DE" sz="3138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endParaRPr lang="de-DE" altLang="de-DE" sz="2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2. Berufsberatung an der GBS</a:t>
            </a: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endParaRPr lang="de-DE" altLang="de-DE" sz="2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3. Abschlüsse und weiterführende Schulen </a:t>
            </a: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endParaRPr lang="de-DE" altLang="de-DE" sz="2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7B38F7-091C-9F22-882A-F931835DE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6833" y="1621410"/>
            <a:ext cx="7886700" cy="449262"/>
          </a:xfrm>
        </p:spPr>
        <p:txBody>
          <a:bodyPr rtlCol="0">
            <a:noAutofit/>
          </a:bodyPr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32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Gemeinsamer Anfang in der Aula</a:t>
            </a:r>
            <a:endParaRPr lang="de-DE" altLang="de-DE" sz="3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028" name="Picture 4" descr="99.800+ Grafiken, lizenzfreie Vektorgrafiken und Clipart zu Haken  Freisteller - iStock | Seil freisteller, Tau freiste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43" y="1766327"/>
            <a:ext cx="889115" cy="8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99.800+ Grafiken, lizenzfreie Vektorgrafiken und Clipart zu Haken  Freisteller - iStock | Seil freisteller, Tau freiste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13" y="3257608"/>
            <a:ext cx="889115" cy="8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064775" y="2259452"/>
            <a:ext cx="76692" cy="123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94998" y="802792"/>
            <a:ext cx="6794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/>
              <a:t>Die Zeugnisse am Ende des Schuljahres</a:t>
            </a:r>
            <a:endParaRPr lang="de-DE" sz="32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436436" y="1310876"/>
            <a:ext cx="2194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Realschulabschlusses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8830354" y="4991090"/>
            <a:ext cx="2194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Realschulabschluss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7584610" y="2370792"/>
            <a:ext cx="239710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Präsentationsprüfung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24" y="1310876"/>
            <a:ext cx="9728791" cy="68580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423672" y="1820697"/>
            <a:ext cx="762751" cy="1847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932247" y="2003579"/>
            <a:ext cx="762751" cy="1847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9713521" y="7007755"/>
            <a:ext cx="762751" cy="1847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103121" y="5844600"/>
            <a:ext cx="2368590" cy="1847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7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"/>
          <a:stretch/>
        </p:blipFill>
        <p:spPr>
          <a:xfrm>
            <a:off x="3354844" y="825910"/>
            <a:ext cx="4840941" cy="658452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694998" y="802792"/>
            <a:ext cx="6794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/>
              <a:t>Die Zeugnisse am Ende des Schuljahres</a:t>
            </a:r>
            <a:endParaRPr lang="de-DE" sz="3200" b="1" dirty="0"/>
          </a:p>
        </p:txBody>
      </p:sp>
      <p:sp>
        <p:nvSpPr>
          <p:cNvPr id="8" name="Rechteck 7"/>
          <p:cNvSpPr/>
          <p:nvPr/>
        </p:nvSpPr>
        <p:spPr>
          <a:xfrm>
            <a:off x="4087127" y="2331948"/>
            <a:ext cx="593425" cy="2530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8607159" y="3659728"/>
            <a:ext cx="3486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Übergangszeugnis VE</a:t>
            </a:r>
            <a:endParaRPr lang="de-DE" sz="2400" b="1" dirty="0" smtClean="0"/>
          </a:p>
          <a:p>
            <a:endParaRPr lang="de-DE" sz="2400" b="1" dirty="0" smtClean="0">
              <a:sym typeface="Wingdings" panose="05000000000000000000" pitchFamily="2" charset="2"/>
            </a:endParaRPr>
          </a:p>
          <a:p>
            <a:r>
              <a:rPr lang="de-DE" sz="2400" b="1" dirty="0" smtClean="0">
                <a:sym typeface="Wingdings" panose="05000000000000000000" pitchFamily="2" charset="2"/>
              </a:rPr>
              <a:t></a:t>
            </a:r>
            <a:r>
              <a:rPr lang="de-DE" sz="2400" b="1" dirty="0" smtClean="0">
                <a:sym typeface="Wingdings" panose="05000000000000000000" pitchFamily="2" charset="2"/>
              </a:rPr>
              <a:t> S </a:t>
            </a:r>
            <a:r>
              <a:rPr lang="de-DE" sz="2400" b="1" dirty="0" smtClean="0">
                <a:sym typeface="Wingdings" panose="05000000000000000000" pitchFamily="2" charset="2"/>
              </a:rPr>
              <a:t>kommt in </a:t>
            </a:r>
            <a:r>
              <a:rPr lang="de-DE" sz="2400" b="1" dirty="0" smtClean="0">
                <a:sym typeface="Wingdings" panose="05000000000000000000" pitchFamily="2" charset="2"/>
              </a:rPr>
              <a:t>die Oberstufe</a:t>
            </a:r>
            <a:endParaRPr lang="de-DE" sz="2400" b="1" dirty="0"/>
          </a:p>
        </p:txBody>
      </p:sp>
      <p:sp>
        <p:nvSpPr>
          <p:cNvPr id="9" name="Rechteck 8"/>
          <p:cNvSpPr/>
          <p:nvPr/>
        </p:nvSpPr>
        <p:spPr>
          <a:xfrm>
            <a:off x="5267939" y="2082290"/>
            <a:ext cx="1014750" cy="2418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284749" y="2341241"/>
            <a:ext cx="189762" cy="234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328957" y="5108451"/>
            <a:ext cx="2372709" cy="2418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498689" y="6604966"/>
            <a:ext cx="593425" cy="1143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8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B563-260B-49B4-B68F-C3D6484E02D5}" type="slidenum">
              <a:rPr lang="de-DE" altLang="de-DE" smtClean="0"/>
              <a:pPr/>
              <a:t>17</a:t>
            </a:fld>
            <a:endParaRPr lang="de-DE" altLang="de-DE"/>
          </a:p>
        </p:txBody>
      </p:sp>
      <p:sp>
        <p:nvSpPr>
          <p:cNvPr id="5" name="Textfeld 4"/>
          <p:cNvSpPr txBox="1"/>
          <p:nvPr/>
        </p:nvSpPr>
        <p:spPr>
          <a:xfrm>
            <a:off x="1007949" y="1508288"/>
            <a:ext cx="1037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Von was ist es abhängig, welches Zeugnis mein Kind erhält?</a:t>
            </a:r>
            <a:endParaRPr lang="de-DE" sz="32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712023" y="3014642"/>
            <a:ext cx="69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Leistungen und entsprechend der Anzahl der E-Kurse</a:t>
            </a:r>
            <a:endParaRPr lang="de-DE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260158" y="4402881"/>
            <a:ext cx="493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hlinkClick r:id="rId2"/>
              </a:rPr>
              <a:t>Matrix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0737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B563-260B-49B4-B68F-C3D6484E02D5}" type="slidenum">
              <a:rPr lang="de-DE" altLang="de-DE" smtClean="0"/>
              <a:pPr/>
              <a:t>18</a:t>
            </a:fld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30" y="1027992"/>
            <a:ext cx="7144333" cy="507842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162054" y="896702"/>
            <a:ext cx="527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Und welche Möglichkeiten gibt es ansonsten noch nach der 10. Klasse?</a:t>
            </a:r>
            <a:endParaRPr lang="de-DE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9391772" y="2401037"/>
            <a:ext cx="24954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Wichtig:</a:t>
            </a:r>
          </a:p>
          <a:p>
            <a:endParaRPr lang="de-DE" b="1" dirty="0"/>
          </a:p>
          <a:p>
            <a:r>
              <a:rPr lang="de-DE" b="1" dirty="0" smtClean="0"/>
              <a:t>Die Voraussetzungen müssen am Ende des 1. Halbjahres schon erfüllt sein!</a:t>
            </a:r>
          </a:p>
          <a:p>
            <a:endParaRPr lang="de-DE" b="1" dirty="0"/>
          </a:p>
          <a:p>
            <a:r>
              <a:rPr lang="de-DE" b="1" dirty="0" smtClean="0">
                <a:sym typeface="Wingdings" panose="05000000000000000000" pitchFamily="2" charset="2"/>
              </a:rPr>
              <a:t> Anmeldung mit den Halbjahreszeugnissen!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480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02470" y="1376313"/>
            <a:ext cx="9605913" cy="425148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C9C74E-4DAE-BC99-CA84-8E0D50C8B52B}"/>
              </a:ext>
            </a:extLst>
          </p:cNvPr>
          <p:cNvSpPr txBox="1">
            <a:spLocks noChangeArrowheads="1"/>
          </p:cNvSpPr>
          <p:nvPr/>
        </p:nvSpPr>
        <p:spPr>
          <a:xfrm>
            <a:off x="2162077" y="2210885"/>
            <a:ext cx="7886700" cy="4803775"/>
          </a:xfrm>
        </p:spPr>
        <p:txBody>
          <a:bodyPr/>
          <a:lstStyle>
            <a:lvl1pPr marL="209550" indent="-209550" algn="l" defTabSz="84296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10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37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65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de-DE" altLang="de-DE" sz="2216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de-DE" altLang="de-DE" sz="2216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9. Klasse = Abschlussklasse </a:t>
            </a:r>
            <a:r>
              <a:rPr lang="de-DE" altLang="de-DE" sz="2216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 Was bedeutet das?</a:t>
            </a: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	 Infos zu den Abschlüssen und der Projektprüfung</a:t>
            </a:r>
            <a:endParaRPr lang="de-DE" altLang="de-DE" sz="3138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endParaRPr lang="de-DE" altLang="de-DE" sz="2400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2. Berufsberatung an der GBS</a:t>
            </a: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endParaRPr lang="de-DE" altLang="de-DE" sz="2400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3. Projekttag</a:t>
            </a: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endParaRPr lang="de-DE" altLang="de-DE" sz="2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7B38F7-091C-9F22-882A-F931835DE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6833" y="1621410"/>
            <a:ext cx="7886700" cy="449262"/>
          </a:xfrm>
        </p:spPr>
        <p:txBody>
          <a:bodyPr rtlCol="0">
            <a:noAutofit/>
          </a:bodyPr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32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Gemeinsamer Anfang in der Aula</a:t>
            </a:r>
            <a:endParaRPr lang="de-DE" altLang="de-DE" sz="3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028" name="Picture 4" descr="99.800+ Grafiken, lizenzfreie Vektorgrafiken und Clipart zu Haken  Freisteller - iStock | Seil freisteller, Tau freiste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219" y="2612942"/>
            <a:ext cx="889115" cy="8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99.800+ Grafiken, lizenzfreie Vektorgrafiken und Clipart zu Haken  Freisteller - iStock | Seil freisteller, Tau freiste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83" y="3723657"/>
            <a:ext cx="889115" cy="8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99.800+ Grafiken, lizenzfreie Vektorgrafiken und Clipart zu Haken  Freisteller - iStock | Seil freisteller, Tau freiste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04" y="4565265"/>
            <a:ext cx="889115" cy="8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1302470" y="1376312"/>
            <a:ext cx="9605913" cy="425148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CC9C74E-4DAE-BC99-CA84-8E0D50C8B52B}"/>
              </a:ext>
            </a:extLst>
          </p:cNvPr>
          <p:cNvSpPr txBox="1">
            <a:spLocks noChangeArrowheads="1"/>
          </p:cNvSpPr>
          <p:nvPr/>
        </p:nvSpPr>
        <p:spPr>
          <a:xfrm>
            <a:off x="1545630" y="2210884"/>
            <a:ext cx="9138101" cy="4803775"/>
          </a:xfrm>
        </p:spPr>
        <p:txBody>
          <a:bodyPr/>
          <a:lstStyle>
            <a:lvl1pPr marL="209550" indent="-209550" algn="l" defTabSz="84296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10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37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65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de-DE" altLang="de-DE" sz="2216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10. Klasse = Abschlussklasse </a:t>
            </a:r>
            <a:r>
              <a:rPr lang="de-DE" altLang="de-DE" sz="2216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 Was bedeutet das?</a:t>
            </a: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	 Infos zu den </a:t>
            </a:r>
            <a:r>
              <a:rPr lang="de-DE" altLang="de-DE" sz="2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Abschlüssprüfungen</a:t>
            </a: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 und der Präsentationsprüfung</a:t>
            </a:r>
            <a:endParaRPr lang="de-DE" altLang="de-DE" sz="3138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endParaRPr lang="de-DE" altLang="de-DE" sz="2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2. Berufsberatung an der GBS</a:t>
            </a: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endParaRPr lang="de-DE" altLang="de-DE" sz="2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3. Abschlüsse und weiterführende Schulen </a:t>
            </a: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endParaRPr lang="de-DE" altLang="de-DE" sz="24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E7B38F7-091C-9F22-882A-F931835DEC29}"/>
              </a:ext>
            </a:extLst>
          </p:cNvPr>
          <p:cNvSpPr txBox="1">
            <a:spLocks noChangeArrowheads="1"/>
          </p:cNvSpPr>
          <p:nvPr/>
        </p:nvSpPr>
        <p:spPr>
          <a:xfrm>
            <a:off x="3616833" y="1621409"/>
            <a:ext cx="7886700" cy="449262"/>
          </a:xfrm>
        </p:spPr>
        <p:txBody>
          <a:bodyPr rtlCol="0">
            <a:noAutofit/>
          </a:bodyPr>
          <a:lstStyle>
            <a:lvl1pPr algn="l" defTabSz="842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2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842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842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842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842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842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842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842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320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Gemeinsamer Anfang in der Aula</a:t>
            </a:r>
            <a:endParaRPr lang="de-DE" altLang="de-DE" sz="3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2" name="Picture 4" descr="99.800+ Grafiken, lizenzfreie Vektorgrafiken und Clipart zu Haken  Freisteller - iStock | Seil freisteller, Tau freiste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13" y="3257608"/>
            <a:ext cx="889115" cy="8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99.800+ Grafiken, lizenzfreie Vektorgrafiken und Clipart zu Haken  Freisteller - iStock | Seil freisteller, Tau freiste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661" y="1766326"/>
            <a:ext cx="889115" cy="8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99.800+ Grafiken, lizenzfreie Vektorgrafiken und Clipart zu Haken  Freisteller - iStock | Seil freisteller, Tau freiste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86" y="4168213"/>
            <a:ext cx="889115" cy="8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02470" y="1376313"/>
            <a:ext cx="9605913" cy="425148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C9C74E-4DAE-BC99-CA84-8E0D50C8B52B}"/>
              </a:ext>
            </a:extLst>
          </p:cNvPr>
          <p:cNvSpPr txBox="1">
            <a:spLocks noChangeArrowheads="1"/>
          </p:cNvSpPr>
          <p:nvPr/>
        </p:nvSpPr>
        <p:spPr>
          <a:xfrm>
            <a:off x="1631134" y="2134193"/>
            <a:ext cx="9146987" cy="4803775"/>
          </a:xfrm>
        </p:spPr>
        <p:txBody>
          <a:bodyPr/>
          <a:lstStyle>
            <a:lvl1pPr marL="209550" indent="-209550" algn="l" defTabSz="84296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10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37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65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de-DE" altLang="de-DE" sz="2216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10</a:t>
            </a: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Klasse = Abschlussklasse </a:t>
            </a: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 Was bedeutet das?</a:t>
            </a: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	 Infos zu den </a:t>
            </a:r>
            <a:r>
              <a:rPr lang="de-DE" altLang="de-DE" sz="2400" dirty="0" err="1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Abschlüssprüfungen</a:t>
            </a: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 </a:t>
            </a: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und der </a:t>
            </a: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Präsentationsprüfung</a:t>
            </a:r>
            <a:endParaRPr lang="de-DE" altLang="de-DE" sz="3138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endParaRPr lang="de-DE" altLang="de-DE" sz="2400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2. Berufsberatung an der GBS</a:t>
            </a: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endParaRPr lang="de-DE" altLang="de-DE" sz="2400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3. </a:t>
            </a: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Abschlüsse und weiterführende Schulen </a:t>
            </a:r>
            <a:endParaRPr lang="de-DE" altLang="de-DE" sz="2400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endParaRPr lang="de-DE" altLang="de-DE" sz="2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7B38F7-091C-9F22-882A-F931835DE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6833" y="1621410"/>
            <a:ext cx="7886700" cy="449262"/>
          </a:xfrm>
        </p:spPr>
        <p:txBody>
          <a:bodyPr rtlCol="0">
            <a:noAutofit/>
          </a:bodyPr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32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Gemeinsamer Anfang in der Aula</a:t>
            </a:r>
            <a:endParaRPr lang="de-DE" altLang="de-DE" sz="3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088198" y="4515440"/>
            <a:ext cx="46945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Danke für Ihre Aufmerksamkeit </a:t>
            </a:r>
            <a:r>
              <a:rPr lang="de-DE" sz="3200" dirty="0" smtClean="0">
                <a:sym typeface="Wingdings" panose="05000000000000000000" pitchFamily="2" charset="2"/>
              </a:rPr>
              <a:t></a:t>
            </a:r>
          </a:p>
          <a:p>
            <a:endParaRPr lang="de-DE" sz="3200" dirty="0">
              <a:sym typeface="Wingdings" panose="05000000000000000000" pitchFamily="2" charset="2"/>
            </a:endParaRPr>
          </a:p>
          <a:p>
            <a:r>
              <a:rPr lang="de-DE" sz="3200" dirty="0" smtClean="0">
                <a:sym typeface="Wingdings" panose="05000000000000000000" pitchFamily="2" charset="2"/>
              </a:rPr>
              <a:t>Zeit für Fragen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7267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67915" y="772056"/>
            <a:ext cx="494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Die Abschlussprüfungen</a:t>
            </a:r>
            <a:endParaRPr lang="de-DE" sz="32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726" y="1356831"/>
            <a:ext cx="6942058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Mündlicher Teil im 1. Halbjahr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DE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400" dirty="0" err="1" smtClean="0">
                <a:sym typeface="Wingdings" panose="05000000000000000000" pitchFamily="2" charset="2"/>
              </a:rPr>
              <a:t>Jhg</a:t>
            </a:r>
            <a:r>
              <a:rPr lang="de-DE" sz="2400" dirty="0" smtClean="0">
                <a:sym typeface="Wingdings" panose="05000000000000000000" pitchFamily="2" charset="2"/>
              </a:rPr>
              <a:t> 10: 	</a:t>
            </a:r>
            <a:r>
              <a:rPr lang="de-DE" sz="2400" dirty="0" smtClean="0">
                <a:sym typeface="Wingdings" panose="05000000000000000000" pitchFamily="2" charset="2"/>
              </a:rPr>
              <a:t>Einzel-Präsentationsprüfung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DE" sz="24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Jhg</a:t>
            </a:r>
            <a:r>
              <a:rPr lang="de-DE" sz="2400" dirty="0" smtClean="0">
                <a:sym typeface="Wingdings" panose="05000000000000000000" pitchFamily="2" charset="2"/>
              </a:rPr>
              <a:t> 10: 	An ein Fach gebunden, zählt 				1/3 im zweiten </a:t>
            </a:r>
            <a:r>
              <a:rPr lang="de-DE" sz="2400" dirty="0" smtClean="0">
                <a:sym typeface="Wingdings" panose="05000000000000000000" pitchFamily="2" charset="2"/>
              </a:rPr>
              <a:t>Halbjahr 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7233500" y="1356831"/>
            <a:ext cx="4864232" cy="415498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Schriftlicher Teil im 2. Halbjahr</a:t>
            </a:r>
          </a:p>
          <a:p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smtClean="0">
                <a:sym typeface="Wingdings" panose="05000000000000000000" pitchFamily="2" charset="2"/>
              </a:rPr>
              <a:t>	Prüfungen </a:t>
            </a:r>
            <a:r>
              <a:rPr lang="de-DE" sz="2400" dirty="0" smtClean="0">
                <a:sym typeface="Wingdings" panose="05000000000000000000" pitchFamily="2" charset="2"/>
              </a:rPr>
              <a:t>in den Fächern 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	Mathe</a:t>
            </a:r>
            <a:r>
              <a:rPr lang="de-DE" sz="2400" dirty="0" smtClean="0">
                <a:sym typeface="Wingdings" panose="05000000000000000000" pitchFamily="2" charset="2"/>
              </a:rPr>
              <a:t>, Deutsch, </a:t>
            </a:r>
            <a:r>
              <a:rPr lang="de-DE" sz="2400" dirty="0" smtClean="0">
                <a:sym typeface="Wingdings" panose="05000000000000000000" pitchFamily="2" charset="2"/>
              </a:rPr>
              <a:t>Englisch</a:t>
            </a:r>
            <a:endParaRPr lang="de-DE" sz="2400" dirty="0" smtClean="0">
              <a:sym typeface="Wingdings" panose="05000000000000000000" pitchFamily="2" charset="2"/>
            </a:endParaRPr>
          </a:p>
          <a:p>
            <a:endParaRPr lang="de-DE" sz="2400" dirty="0" smtClean="0">
              <a:sym typeface="Wingdings" panose="05000000000000000000" pitchFamily="2" charset="2"/>
            </a:endParaRPr>
          </a:p>
          <a:p>
            <a:endParaRPr lang="de-DE" sz="2400" dirty="0" smtClean="0">
              <a:sym typeface="Wingdings" panose="05000000000000000000" pitchFamily="2" charset="2"/>
            </a:endParaRPr>
          </a:p>
          <a:p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dirty="0" smtClean="0">
                <a:sym typeface="Wingdings" panose="05000000000000000000" pitchFamily="2" charset="2"/>
              </a:rPr>
              <a:t>	Im </a:t>
            </a:r>
            <a:r>
              <a:rPr lang="de-DE" sz="2400" dirty="0" smtClean="0">
                <a:sym typeface="Wingdings" panose="05000000000000000000" pitchFamily="2" charset="2"/>
              </a:rPr>
              <a:t>2. Halbjahr im Mai</a:t>
            </a:r>
          </a:p>
          <a:p>
            <a:endParaRPr lang="de-DE" sz="2400" dirty="0" smtClean="0">
              <a:sym typeface="Wingdings" panose="05000000000000000000" pitchFamily="2" charset="2"/>
            </a:endParaRPr>
          </a:p>
          <a:p>
            <a:endParaRPr lang="de-DE" sz="2400" dirty="0">
              <a:sym typeface="Wingdings" panose="05000000000000000000" pitchFamily="2" charset="2"/>
            </a:endParaRPr>
          </a:p>
          <a:p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dirty="0" smtClean="0">
                <a:sym typeface="Wingdings" panose="05000000000000000000" pitchFamily="2" charset="2"/>
              </a:rPr>
              <a:t>	Zählt </a:t>
            </a:r>
            <a:r>
              <a:rPr lang="de-DE" sz="2400" dirty="0" smtClean="0">
                <a:sym typeface="Wingdings" panose="05000000000000000000" pitchFamily="2" charset="2"/>
              </a:rPr>
              <a:t>jeweils 1/3 in die </a:t>
            </a:r>
            <a:r>
              <a:rPr lang="de-DE" sz="2400" dirty="0" smtClean="0">
                <a:sym typeface="Wingdings" panose="05000000000000000000" pitchFamily="2" charset="2"/>
              </a:rPr>
              <a:t>	Zeugnisnote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7233500" y="5727258"/>
            <a:ext cx="520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ALLE NEHMEN AN DEN PRÜFUNGEN TEIL</a:t>
            </a:r>
            <a:endParaRPr lang="de-D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C80AD-6678-47D3-8CC8-8925FC37E0A9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3" name="Textfeld 2"/>
          <p:cNvSpPr txBox="1"/>
          <p:nvPr/>
        </p:nvSpPr>
        <p:spPr>
          <a:xfrm>
            <a:off x="3445224" y="1256563"/>
            <a:ext cx="526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Infos zur Präsentationsprüfung</a:t>
            </a:r>
            <a:endParaRPr lang="de-DE" sz="2800" b="1" dirty="0"/>
          </a:p>
        </p:txBody>
      </p:sp>
      <p:sp>
        <p:nvSpPr>
          <p:cNvPr id="4" name="Rechteck 3"/>
          <p:cNvSpPr/>
          <p:nvPr/>
        </p:nvSpPr>
        <p:spPr>
          <a:xfrm>
            <a:off x="1508571" y="2198727"/>
            <a:ext cx="85941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de-D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elbstgewähltes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einem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minütigen </a:t>
            </a:r>
            <a:r>
              <a:rPr lang="de-DE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-Vortrag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erörtern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Davor eine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selbstverfasste, quellenbasierte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Hausarbeit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 Thema abgeben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Vortrag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wird vor einer Prüfungskommission gehalten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Betreuer_in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Protokollant_in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Vorsitz: Mitglied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Schulleitung)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10 -15 Minuten </a:t>
            </a:r>
            <a:r>
              <a:rPr lang="de-D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Fragen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Prüfungskommission </a:t>
            </a:r>
            <a:r>
              <a:rPr lang="de-D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beantworten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(Fragen zum Thema, Hausarbeit, Vortrag) 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9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C80AD-6678-47D3-8CC8-8925FC37E0A9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4" name="Rechteck 3"/>
          <p:cNvSpPr/>
          <p:nvPr/>
        </p:nvSpPr>
        <p:spPr>
          <a:xfrm>
            <a:off x="888797" y="1809279"/>
            <a:ext cx="1099165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Keine reine Wissensreproduktion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de-DE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de-DE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 </a:t>
            </a:r>
            <a:r>
              <a:rPr lang="de-DE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Referat zu einem Thema zu halten </a:t>
            </a:r>
            <a:r>
              <a:rPr lang="de-DE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reicht nicht!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Ziel: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Sich mit einem Thema tiefgehend zu befassen, mehrere Seiten zu beleuchten und eine begründete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Meinung, auf Grundlage von angelesenem Wissen, zu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bilden.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sind </a:t>
            </a:r>
            <a:r>
              <a:rPr lang="de-DE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zwei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Herangehensweisen möglich: </a:t>
            </a: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de-DE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896464" y="984070"/>
            <a:ext cx="2483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WICHTIG!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085851" y="4402807"/>
            <a:ext cx="392929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Sich mit 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Pro- und Kontraargumenten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 einem Thema auseinanderzusetzen und ein begründetes, fundiertes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Fazit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 ziehen 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763670" y="4450002"/>
            <a:ext cx="588165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15000"/>
              </a:lnSpc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Vergleich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 entwickeln, wobei das Wissen aus den Quellen 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ausgewertet und bewertet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werden soll, sodass am Ende eine 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begründete Antwort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 die Frage gegeben werden kann. </a:t>
            </a:r>
          </a:p>
        </p:txBody>
      </p:sp>
    </p:spTree>
    <p:extLst>
      <p:ext uri="{BB962C8B-B14F-4D97-AF65-F5344CB8AC3E}">
        <p14:creationId xmlns:p14="http://schemas.microsoft.com/office/powerpoint/2010/main" val="2772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C80AD-6678-47D3-8CC8-8925FC37E0A9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3" name="Textfeld 2"/>
          <p:cNvSpPr txBox="1"/>
          <p:nvPr/>
        </p:nvSpPr>
        <p:spPr>
          <a:xfrm>
            <a:off x="234950" y="742832"/>
            <a:ext cx="55582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Nicht genehmigte Themen</a:t>
            </a:r>
          </a:p>
          <a:p>
            <a:endParaRPr lang="de-DE" dirty="0"/>
          </a:p>
          <a:p>
            <a:r>
              <a:rPr lang="de-DE" dirty="0" smtClean="0"/>
              <a:t>a) In </a:t>
            </a:r>
            <a:r>
              <a:rPr lang="de-DE" dirty="0" smtClean="0"/>
              <a:t>welchen Sportarten spielt Doping eine große Rolle?</a:t>
            </a:r>
          </a:p>
          <a:p>
            <a:endParaRPr lang="de-DE" dirty="0"/>
          </a:p>
          <a:p>
            <a:r>
              <a:rPr lang="de-DE" dirty="0" smtClean="0"/>
              <a:t>b) Welche Folgen hat die Trisomie 21?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c) Was passiert beim Cannabis-Konsum?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d) Wer war Anne Frank?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e) Was ist der Unterschied zwischen fossilen und alternativen Brennstoffen? </a:t>
            </a:r>
          </a:p>
          <a:p>
            <a:endParaRPr lang="de-DE" dirty="0"/>
          </a:p>
          <a:p>
            <a:r>
              <a:rPr lang="de-DE" dirty="0" smtClean="0"/>
              <a:t>f) Was sind fake-News?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g) Was sollte ich mir als Tourist in Thailand anschauen?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233855" y="742832"/>
            <a:ext cx="575363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Genehmigte Themen</a:t>
            </a:r>
          </a:p>
          <a:p>
            <a:endParaRPr lang="de-DE" dirty="0"/>
          </a:p>
          <a:p>
            <a:r>
              <a:rPr lang="de-DE" dirty="0" smtClean="0"/>
              <a:t>a</a:t>
            </a:r>
            <a:r>
              <a:rPr lang="de-DE" dirty="0" smtClean="0"/>
              <a:t>) Sollte </a:t>
            </a:r>
            <a:r>
              <a:rPr lang="de-DE" dirty="0"/>
              <a:t>die Nutzung von Dopingmitteln legalisiert werden?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b) Sollten Kinder mit Trisomie 21 eine Regel- oder eine Förderschule besuchen?</a:t>
            </a:r>
          </a:p>
          <a:p>
            <a:endParaRPr lang="de-DE" dirty="0" smtClean="0"/>
          </a:p>
          <a:p>
            <a:r>
              <a:rPr lang="de-DE" dirty="0"/>
              <a:t>c) War es eine gute Entscheidung von Deutschland, den </a:t>
            </a:r>
            <a:r>
              <a:rPr lang="de-DE" dirty="0" smtClean="0"/>
              <a:t>Cannabis-Konsum </a:t>
            </a:r>
            <a:r>
              <a:rPr lang="de-DE" dirty="0"/>
              <a:t>zu legalisieren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smtClean="0"/>
              <a:t>d) Kann </a:t>
            </a:r>
            <a:r>
              <a:rPr lang="de-DE" dirty="0"/>
              <a:t>Anne Frank in der heutigen Zeit noch ein Vorbild für junge Menschen sein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r>
              <a:rPr lang="de-DE" dirty="0" smtClean="0"/>
              <a:t>e) Kann </a:t>
            </a:r>
            <a:r>
              <a:rPr lang="de-DE" dirty="0"/>
              <a:t>alternative Energie </a:t>
            </a:r>
            <a:r>
              <a:rPr lang="de-DE" dirty="0" err="1"/>
              <a:t>fossilie</a:t>
            </a:r>
            <a:r>
              <a:rPr lang="de-DE" dirty="0"/>
              <a:t> Brennstoffe ersetzen?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/>
              <a:t>f) Gefährden </a:t>
            </a:r>
            <a:r>
              <a:rPr lang="de-DE" dirty="0" err="1"/>
              <a:t>TikTok</a:t>
            </a:r>
            <a:r>
              <a:rPr lang="de-DE" dirty="0"/>
              <a:t>, Instagram und Co die Demokratie mit </a:t>
            </a:r>
            <a:r>
              <a:rPr lang="de-DE" dirty="0" err="1"/>
              <a:t>Fake</a:t>
            </a:r>
            <a:r>
              <a:rPr lang="de-DE" dirty="0"/>
              <a:t> News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smtClean="0"/>
              <a:t>g) Tourismus </a:t>
            </a:r>
            <a:r>
              <a:rPr lang="de-DE" dirty="0"/>
              <a:t>in Thailand: Eine wirtschaftliche Stärkung oder Umweltbelastung für das Land?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6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C80AD-6678-47D3-8CC8-8925FC37E0A9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3" name="Textfeld 2"/>
          <p:cNvSpPr txBox="1"/>
          <p:nvPr/>
        </p:nvSpPr>
        <p:spPr>
          <a:xfrm>
            <a:off x="3350833" y="96159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Anmeldung zu den Prüfungen</a:t>
            </a:r>
            <a:endParaRPr 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12956" y="4243676"/>
            <a:ext cx="7816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Betreuende Lehrkraft: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/>
              <a:t>Trägt abgesprochenes Thema in einer bereitgestellten Excel-Tabelle ein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12955" y="1887794"/>
            <a:ext cx="956285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 smtClean="0"/>
              <a:t>Sich mit einem Thema auseinandersetzen und eine Fragestellung formulieren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 smtClean="0"/>
              <a:t>Gliederung schreiben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 smtClean="0"/>
              <a:t>Auf Lehrerinnen und Lehrer in der gesamten Schule zugehen und nach einer betreuenden Lehrkraft suchen (= Prüfer/Prüferin)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 smtClean="0"/>
              <a:t>Wenn Lehrkraft mit dem Thema einverstanden: </a:t>
            </a:r>
            <a:r>
              <a:rPr lang="de-DE" dirty="0" err="1" smtClean="0"/>
              <a:t>SuS</a:t>
            </a:r>
            <a:r>
              <a:rPr lang="de-DE" dirty="0" smtClean="0"/>
              <a:t> laden Gliederung im Schulportal hoch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2956" y="1364574"/>
            <a:ext cx="231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/>
              <a:t>SuS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12956" y="5444005"/>
            <a:ext cx="712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Frau Müller: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Im besten Fall: genehmigt das Thema 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969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C80AD-6678-47D3-8CC8-8925FC37E0A9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3" name="Textfeld 2"/>
          <p:cNvSpPr txBox="1"/>
          <p:nvPr/>
        </p:nvSpPr>
        <p:spPr>
          <a:xfrm>
            <a:off x="4580501" y="2188659"/>
            <a:ext cx="147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Zeitplan</a:t>
            </a:r>
            <a:endParaRPr lang="de-DE" b="1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96452"/>
              </p:ext>
            </p:extLst>
          </p:nvPr>
        </p:nvGraphicFramePr>
        <p:xfrm>
          <a:off x="234951" y="1070581"/>
          <a:ext cx="3958795" cy="534282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48002">
                  <a:extLst>
                    <a:ext uri="{9D8B030D-6E8A-4147-A177-3AD203B41FA5}">
                      <a16:colId xmlns:a16="http://schemas.microsoft.com/office/drawing/2014/main" val="2811332216"/>
                    </a:ext>
                  </a:extLst>
                </a:gridCol>
                <a:gridCol w="3010793">
                  <a:extLst>
                    <a:ext uri="{9D8B030D-6E8A-4147-A177-3AD203B41FA5}">
                      <a16:colId xmlns:a16="http://schemas.microsoft.com/office/drawing/2014/main" val="1332154019"/>
                    </a:ext>
                  </a:extLst>
                </a:gridCol>
              </a:tblGrid>
              <a:tr h="131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Termin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6" marR="284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TO DO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6" marR="284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173953"/>
                  </a:ext>
                </a:extLst>
              </a:tr>
              <a:tr h="22565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05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50" dirty="0" smtClean="0">
                          <a:effectLst/>
                        </a:rPr>
                        <a:t>Ab </a:t>
                      </a:r>
                      <a:r>
                        <a:rPr lang="de-DE" sz="1050" dirty="0">
                          <a:effectLst/>
                        </a:rPr>
                        <a:t>sofort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50" dirty="0">
                          <a:effectLst/>
                        </a:rPr>
                        <a:t>bis Fr. </a:t>
                      </a:r>
                      <a:r>
                        <a:rPr lang="de-DE" sz="1050" dirty="0" smtClean="0">
                          <a:effectLst/>
                        </a:rPr>
                        <a:t>19.09.25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426" marR="284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ebdings" panose="05030102010509060703" pitchFamily="18" charset="2"/>
                        <a:buChar char="c"/>
                      </a:pPr>
                      <a:endParaRPr lang="de-DE" sz="105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ebdings" panose="05030102010509060703" pitchFamily="18" charset="2"/>
                        <a:buChar char="c"/>
                      </a:pPr>
                      <a:r>
                        <a:rPr lang="de-DE" sz="1050" dirty="0" smtClean="0">
                          <a:effectLst/>
                        </a:rPr>
                        <a:t>Fragestellung </a:t>
                      </a:r>
                      <a:r>
                        <a:rPr lang="de-DE" sz="1050" dirty="0">
                          <a:effectLst/>
                        </a:rPr>
                        <a:t>überlegen und Gliederung erstellen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ebdings" panose="05030102010509060703" pitchFamily="18" charset="2"/>
                        <a:buChar char="c"/>
                      </a:pPr>
                      <a:r>
                        <a:rPr lang="de-DE" sz="1050" dirty="0">
                          <a:effectLst/>
                        </a:rPr>
                        <a:t>Betreuungslehrkraft suchen (Übersicht über Lehrkräfte und Fächer erhältst du im Laufe der ersten Schulwoche)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ebdings" panose="05030102010509060703" pitchFamily="18" charset="2"/>
                        <a:buChar char="c"/>
                      </a:pPr>
                      <a:r>
                        <a:rPr lang="de-DE" sz="1050" dirty="0">
                          <a:effectLst/>
                        </a:rPr>
                        <a:t>Fragestellung und Gliederung mit deiner Betreuungslehrkraft besprechen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ebdings" panose="05030102010509060703" pitchFamily="18" charset="2"/>
                        <a:buChar char="c"/>
                      </a:pPr>
                      <a:r>
                        <a:rPr lang="de-DE" sz="1050" dirty="0">
                          <a:effectLst/>
                        </a:rPr>
                        <a:t>Schreibe dich in </a:t>
                      </a:r>
                      <a:r>
                        <a:rPr lang="de-DE" sz="1050" dirty="0" err="1">
                          <a:effectLst/>
                        </a:rPr>
                        <a:t>Moodle</a:t>
                      </a:r>
                      <a:r>
                        <a:rPr lang="de-DE" sz="1050" dirty="0">
                          <a:effectLst/>
                        </a:rPr>
                        <a:t> über das Schulportal in den Kurs Präsentationsprüfung ein (über den Ordner Fachschaft IT)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ebdings" panose="05030102010509060703" pitchFamily="18" charset="2"/>
                        <a:buChar char="c"/>
                      </a:pPr>
                      <a:r>
                        <a:rPr lang="de-DE" sz="105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DE" sz="1050" dirty="0">
                          <a:effectLst/>
                        </a:rPr>
                        <a:t> Passwort: Prä-Prü25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ebdings" panose="05030102010509060703" pitchFamily="18" charset="2"/>
                        <a:buChar char="c"/>
                      </a:pPr>
                      <a:r>
                        <a:rPr lang="de-DE" sz="1050" dirty="0">
                          <a:effectLst/>
                        </a:rPr>
                        <a:t>Lade deine Gliederung dort hoch oder tippe sie dort direkt ein</a:t>
                      </a:r>
                      <a:r>
                        <a:rPr lang="de-DE" sz="1050" dirty="0" smtClean="0">
                          <a:effectLst/>
                        </a:rPr>
                        <a:t>.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ebdings" panose="05030102010509060703" pitchFamily="18" charset="2"/>
                        <a:buNone/>
                      </a:pP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6" marR="28426" marT="0" marB="0"/>
                </a:tc>
                <a:extLst>
                  <a:ext uri="{0D108BD9-81ED-4DB2-BD59-A6C34878D82A}">
                    <a16:rowId xmlns:a16="http://schemas.microsoft.com/office/drawing/2014/main" val="3287802165"/>
                  </a:ext>
                </a:extLst>
              </a:tr>
              <a:tr h="7646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05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50" dirty="0" smtClean="0">
                          <a:effectLst/>
                        </a:rPr>
                        <a:t>Mo</a:t>
                      </a:r>
                      <a:r>
                        <a:rPr lang="de-DE" sz="1050" dirty="0">
                          <a:effectLst/>
                        </a:rPr>
                        <a:t>. 29.09.25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6" marR="284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50" dirty="0" smtClean="0">
                          <a:effectLst/>
                        </a:rPr>
                        <a:t>Rückmeldung von</a:t>
                      </a:r>
                      <a:r>
                        <a:rPr lang="de-DE" sz="1050" baseline="0" dirty="0" smtClean="0">
                          <a:effectLst/>
                        </a:rPr>
                        <a:t> Frau Müller </a:t>
                      </a:r>
                      <a:r>
                        <a:rPr lang="de-DE" sz="1050" dirty="0" smtClean="0">
                          <a:effectLst/>
                        </a:rPr>
                        <a:t>an die </a:t>
                      </a:r>
                      <a:r>
                        <a:rPr lang="de-DE" sz="1050" dirty="0" err="1" smtClean="0">
                          <a:effectLst/>
                        </a:rPr>
                        <a:t>SuS</a:t>
                      </a:r>
                      <a:r>
                        <a:rPr lang="de-DE" sz="1050" dirty="0" smtClean="0">
                          <a:effectLst/>
                        </a:rPr>
                        <a:t> </a:t>
                      </a:r>
                      <a:r>
                        <a:rPr lang="de-DE" sz="1050" dirty="0">
                          <a:effectLst/>
                        </a:rPr>
                        <a:t>über </a:t>
                      </a:r>
                      <a:r>
                        <a:rPr lang="de-DE" sz="1050" dirty="0" smtClean="0">
                          <a:effectLst/>
                        </a:rPr>
                        <a:t>HSP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de-DE" sz="1050" dirty="0" smtClean="0">
                          <a:effectLst/>
                        </a:rPr>
                        <a:t>Die</a:t>
                      </a:r>
                      <a:r>
                        <a:rPr lang="de-DE" sz="1050" baseline="0" dirty="0" smtClean="0">
                          <a:effectLst/>
                        </a:rPr>
                        <a:t> </a:t>
                      </a:r>
                      <a:r>
                        <a:rPr lang="de-DE" sz="1050" baseline="0" dirty="0" err="1" smtClean="0">
                          <a:effectLst/>
                        </a:rPr>
                        <a:t>SuS</a:t>
                      </a:r>
                      <a:r>
                        <a:rPr lang="de-DE" sz="1050" dirty="0" smtClean="0">
                          <a:effectLst/>
                        </a:rPr>
                        <a:t> erhalten </a:t>
                      </a:r>
                      <a:r>
                        <a:rPr lang="de-DE" sz="1050" dirty="0">
                          <a:effectLst/>
                        </a:rPr>
                        <a:t>auf jeden Fall eine Bestätigung oder einen Kommentar, wenn noch nicht alles passt</a:t>
                      </a:r>
                      <a:r>
                        <a:rPr lang="de-DE" sz="1050" dirty="0" smtClean="0">
                          <a:effectLst/>
                        </a:rPr>
                        <a:t>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à"/>
                      </a:pP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426" marR="2842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447391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02477"/>
              </p:ext>
            </p:extLst>
          </p:nvPr>
        </p:nvGraphicFramePr>
        <p:xfrm>
          <a:off x="6442096" y="926662"/>
          <a:ext cx="5038049" cy="54388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16325">
                  <a:extLst>
                    <a:ext uri="{9D8B030D-6E8A-4147-A177-3AD203B41FA5}">
                      <a16:colId xmlns:a16="http://schemas.microsoft.com/office/drawing/2014/main" val="2811332216"/>
                    </a:ext>
                  </a:extLst>
                </a:gridCol>
                <a:gridCol w="3621724">
                  <a:extLst>
                    <a:ext uri="{9D8B030D-6E8A-4147-A177-3AD203B41FA5}">
                      <a16:colId xmlns:a16="http://schemas.microsoft.com/office/drawing/2014/main" val="1332154019"/>
                    </a:ext>
                  </a:extLst>
                </a:gridCol>
              </a:tblGrid>
              <a:tr h="1156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Mo. 29.09.25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bis 09.11.25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de-DE" sz="1100" dirty="0">
                          <a:effectLst/>
                        </a:rPr>
                        <a:t> 6 Wochen, inklusive Herbstferien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6" marR="284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</a:rPr>
                        <a:t>Erstellung</a:t>
                      </a:r>
                      <a:r>
                        <a:rPr lang="de-DE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der </a:t>
                      </a: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</a:rPr>
                        <a:t>schriftlichen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Hausarbeit und </a:t>
                      </a: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</a:rPr>
                        <a:t>der</a:t>
                      </a:r>
                      <a:r>
                        <a:rPr lang="de-DE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Präsentation.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</a:rPr>
                        <a:t>Selbstständig</a:t>
                      </a:r>
                      <a:r>
                        <a:rPr lang="de-DE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Beratungstermine mit der betreuenden Lehrkraft vereinbaren.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6" marR="2842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599507"/>
                  </a:ext>
                </a:extLst>
              </a:tr>
              <a:tr h="9605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Mo. 10.11.25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Uhrzeit wird noch bekannt gegeben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6" marR="284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Abgabe der Hausarbeit </a:t>
                      </a:r>
                      <a:r>
                        <a:rPr lang="de-DE" sz="1100" u="sng" dirty="0">
                          <a:effectLst/>
                        </a:rPr>
                        <a:t>bei </a:t>
                      </a:r>
                      <a:r>
                        <a:rPr lang="de-DE" sz="1100" u="sng" dirty="0" smtClean="0">
                          <a:effectLst/>
                        </a:rPr>
                        <a:t>der</a:t>
                      </a:r>
                      <a:r>
                        <a:rPr lang="de-DE" sz="1100" u="sng" baseline="0" dirty="0" smtClean="0">
                          <a:effectLst/>
                        </a:rPr>
                        <a:t> </a:t>
                      </a:r>
                      <a:r>
                        <a:rPr lang="de-DE" sz="1100" u="sng" dirty="0" smtClean="0">
                          <a:effectLst/>
                        </a:rPr>
                        <a:t>Klassenleitung</a:t>
                      </a:r>
                      <a:r>
                        <a:rPr lang="de-DE" sz="1100" dirty="0">
                          <a:effectLst/>
                        </a:rPr>
                        <a:t>. </a:t>
                      </a:r>
                      <a:br>
                        <a:rPr lang="de-DE" sz="1100" dirty="0">
                          <a:effectLst/>
                        </a:rPr>
                      </a:br>
                      <a:r>
                        <a:rPr lang="de-DE" sz="1050" dirty="0" smtClean="0">
                          <a:effectLst/>
                        </a:rPr>
                        <a:t>(Die </a:t>
                      </a:r>
                      <a:r>
                        <a:rPr lang="de-DE" sz="1050" dirty="0">
                          <a:effectLst/>
                        </a:rPr>
                        <a:t>Präsentation muss erst am Prüfungstag fertig sein.)</a:t>
                      </a:r>
                      <a:endParaRPr lang="de-D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Die Hausarbeiten werden durch die Klassenleitungen in die Fächer der Betreuungslehrkräfte gelegt. </a:t>
                      </a:r>
                      <a:endParaRPr lang="de-DE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426" marR="28426" marT="0" marB="0"/>
                </a:tc>
                <a:extLst>
                  <a:ext uri="{0D108BD9-81ED-4DB2-BD59-A6C34878D82A}">
                    <a16:rowId xmlns:a16="http://schemas.microsoft.com/office/drawing/2014/main" val="1206458428"/>
                  </a:ext>
                </a:extLst>
              </a:tr>
              <a:tr h="154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Mo</a:t>
                      </a:r>
                      <a:r>
                        <a:rPr lang="de-DE" sz="1100" dirty="0">
                          <a:effectLst/>
                        </a:rPr>
                        <a:t>. 17.11.25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6" marR="284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Bekanntgabe </a:t>
                      </a:r>
                      <a:r>
                        <a:rPr lang="de-DE" sz="1100" dirty="0">
                          <a:effectLst/>
                        </a:rPr>
                        <a:t>des Prüfungstermins durch KL. </a:t>
                      </a:r>
                      <a:endParaRPr lang="de-DE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6" marR="2842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635299"/>
                  </a:ext>
                </a:extLst>
              </a:tr>
              <a:tr h="18373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Do. 20.11.25 oder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Fr. 21.11.25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6" marR="284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Prüfungstage</a:t>
                      </a:r>
                    </a:p>
                    <a:p>
                      <a:pPr marL="171450" indent="-17145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de-DE" sz="1100" dirty="0" smtClean="0">
                          <a:effectLst/>
                        </a:rPr>
                        <a:t>Präsentation </a:t>
                      </a:r>
                      <a:r>
                        <a:rPr lang="de-DE" sz="1100" dirty="0">
                          <a:effectLst/>
                        </a:rPr>
                        <a:t>auf einem USB-Stick in </a:t>
                      </a:r>
                      <a:r>
                        <a:rPr lang="de-DE" sz="1100" dirty="0" err="1">
                          <a:effectLst/>
                        </a:rPr>
                        <a:t>ppt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u="sng" dirty="0">
                          <a:effectLst/>
                        </a:rPr>
                        <a:t>und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pdf</a:t>
                      </a:r>
                      <a:r>
                        <a:rPr lang="de-DE" sz="1100" dirty="0">
                          <a:effectLst/>
                        </a:rPr>
                        <a:t> abgespeichert </a:t>
                      </a:r>
                      <a:r>
                        <a:rPr lang="de-DE" sz="1100" dirty="0" smtClean="0">
                          <a:effectLst/>
                        </a:rPr>
                        <a:t>mitbringen.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100" dirty="0" smtClean="0">
                          <a:effectLst/>
                        </a:rPr>
                        <a:t>Betreuungslehrkraft </a:t>
                      </a:r>
                      <a:r>
                        <a:rPr lang="de-DE" sz="1100" dirty="0">
                          <a:effectLst/>
                        </a:rPr>
                        <a:t>wird </a:t>
                      </a:r>
                      <a:r>
                        <a:rPr lang="de-DE" sz="1100" dirty="0" smtClean="0">
                          <a:effectLst/>
                        </a:rPr>
                        <a:t>Hausarbeit zur </a:t>
                      </a:r>
                      <a:r>
                        <a:rPr lang="de-DE" sz="1100" dirty="0">
                          <a:effectLst/>
                        </a:rPr>
                        <a:t>Prüfung mitbringen. </a:t>
                      </a:r>
                    </a:p>
                    <a:p>
                      <a:pPr marL="171450" indent="-17145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de-DE" sz="1100" dirty="0" smtClean="0">
                          <a:effectLst/>
                          <a:sym typeface="Wingdings" panose="05000000000000000000" pitchFamily="2" charset="2"/>
                        </a:rPr>
                        <a:t>Mitt</a:t>
                      </a:r>
                      <a:r>
                        <a:rPr lang="de-DE" sz="1100" dirty="0" smtClean="0">
                          <a:effectLst/>
                        </a:rPr>
                        <a:t>eilung der Note </a:t>
                      </a:r>
                      <a:r>
                        <a:rPr lang="de-DE" sz="1100" dirty="0">
                          <a:effectLst/>
                        </a:rPr>
                        <a:t>und </a:t>
                      </a:r>
                      <a:r>
                        <a:rPr lang="de-DE" sz="1100" dirty="0" smtClean="0">
                          <a:effectLst/>
                        </a:rPr>
                        <a:t>erhalt einer </a:t>
                      </a:r>
                      <a:r>
                        <a:rPr lang="de-DE" sz="1100" dirty="0">
                          <a:effectLst/>
                        </a:rPr>
                        <a:t>Urkunde. </a:t>
                      </a:r>
                      <a:endParaRPr lang="de-DE" sz="1100" dirty="0" smtClean="0">
                        <a:effectLst/>
                      </a:endParaRPr>
                    </a:p>
                    <a:p>
                      <a:pPr marL="171450" indent="-17145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de-DE" sz="1100" dirty="0" smtClean="0">
                          <a:effectLst/>
                        </a:rPr>
                        <a:t>Bitte nach der Urkunde zu</a:t>
                      </a:r>
                      <a:r>
                        <a:rPr lang="de-DE" sz="1100" baseline="0" dirty="0" smtClean="0">
                          <a:effectLst/>
                        </a:rPr>
                        <a:t> Hause fragen</a:t>
                      </a:r>
                      <a:r>
                        <a:rPr lang="de-DE" sz="1100" dirty="0" smtClean="0">
                          <a:effectLst/>
                        </a:rPr>
                        <a:t>. 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6" marR="28426" marT="0" marB="0"/>
                </a:tc>
                <a:extLst>
                  <a:ext uri="{0D108BD9-81ED-4DB2-BD59-A6C34878D82A}">
                    <a16:rowId xmlns:a16="http://schemas.microsoft.com/office/drawing/2014/main" val="880821514"/>
                  </a:ext>
                </a:extLst>
              </a:tr>
              <a:tr h="6410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Zeugnisausgabe,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2.Halbjahr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6" marR="284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Die </a:t>
                      </a:r>
                      <a:r>
                        <a:rPr lang="de-DE" sz="1100" dirty="0">
                          <a:effectLst/>
                        </a:rPr>
                        <a:t>Note deiner Präsentationsprüfung wird </a:t>
                      </a:r>
                      <a:r>
                        <a:rPr lang="de-DE" sz="1100" dirty="0" smtClean="0">
                          <a:effectLst/>
                        </a:rPr>
                        <a:t>im</a:t>
                      </a:r>
                      <a:r>
                        <a:rPr lang="de-DE" sz="1100" baseline="0" dirty="0" smtClean="0">
                          <a:effectLst/>
                        </a:rPr>
                        <a:t> </a:t>
                      </a:r>
                      <a:r>
                        <a:rPr lang="de-DE" sz="1100" dirty="0" smtClean="0">
                          <a:effectLst/>
                        </a:rPr>
                        <a:t>Abschlusszeugnis </a:t>
                      </a:r>
                      <a:r>
                        <a:rPr lang="de-DE" sz="1100" dirty="0">
                          <a:effectLst/>
                        </a:rPr>
                        <a:t>gesondert </a:t>
                      </a:r>
                      <a:r>
                        <a:rPr lang="de-DE" sz="1100" dirty="0" smtClean="0">
                          <a:effectLst/>
                        </a:rPr>
                        <a:t>ausgewiesen</a:t>
                      </a:r>
                      <a:r>
                        <a:rPr lang="de-DE" sz="1100" baseline="0" dirty="0" smtClean="0">
                          <a:effectLst/>
                        </a:rPr>
                        <a:t> und zählt 1/3 in die </a:t>
                      </a:r>
                      <a:r>
                        <a:rPr lang="de-DE" sz="1100" baseline="0" dirty="0" err="1" smtClean="0">
                          <a:effectLst/>
                        </a:rPr>
                        <a:t>Fachnote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6" marR="2842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35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9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02470" y="1376313"/>
            <a:ext cx="9605913" cy="425148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C9C74E-4DAE-BC99-CA84-8E0D50C8B52B}"/>
              </a:ext>
            </a:extLst>
          </p:cNvPr>
          <p:cNvSpPr txBox="1">
            <a:spLocks noChangeArrowheads="1"/>
          </p:cNvSpPr>
          <p:nvPr/>
        </p:nvSpPr>
        <p:spPr>
          <a:xfrm>
            <a:off x="1769805" y="2181388"/>
            <a:ext cx="8831335" cy="4803775"/>
          </a:xfrm>
        </p:spPr>
        <p:txBody>
          <a:bodyPr/>
          <a:lstStyle>
            <a:lvl1pPr marL="209550" indent="-209550" algn="l" defTabSz="84296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10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37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65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de-DE" altLang="de-DE" sz="2216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de-DE" altLang="de-DE" sz="2216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10. Klasse = Abschlussklasse </a:t>
            </a:r>
            <a:r>
              <a:rPr lang="de-DE" altLang="de-DE" sz="2216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 Was bedeutet das?</a:t>
            </a: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	 Infos zu den </a:t>
            </a:r>
            <a:r>
              <a:rPr lang="de-DE" altLang="de-DE" sz="2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Abschlüssprüfungen</a:t>
            </a: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 und der Präsentationsprüfung</a:t>
            </a:r>
            <a:endParaRPr lang="de-DE" altLang="de-DE" sz="3138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endParaRPr lang="de-DE" altLang="de-DE" sz="2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2. Berufsberatung an der GBS</a:t>
            </a: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endParaRPr lang="de-DE" altLang="de-DE" sz="2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3. Abschlüsse und weiterführende Schulen </a:t>
            </a: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endParaRPr lang="de-DE" altLang="de-DE" sz="2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7B38F7-091C-9F22-882A-F931835DE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6833" y="1621410"/>
            <a:ext cx="7886700" cy="449262"/>
          </a:xfrm>
        </p:spPr>
        <p:txBody>
          <a:bodyPr rtlCol="0">
            <a:noAutofit/>
          </a:bodyPr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32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Gemeinsamer Anfang in der Aula</a:t>
            </a:r>
            <a:endParaRPr lang="de-DE" altLang="de-DE" sz="3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028" name="Picture 4" descr="99.800+ Grafiken, lizenzfreie Vektorgrafiken und Clipart zu Haken  Freisteller - iStock | Seil freisteller, Tau freiste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565" y="2116495"/>
            <a:ext cx="889115" cy="8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S_PPP_Vorl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6FD02A98-5548-455C-9326-A48B8943C751}" vid="{754CEAE0-A57F-4DA3-9D5A-FA8ECA4E53A2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6FD02A98-5548-455C-9326-A48B8943C751}" vid="{72CAB869-37FE-4932-A2A5-558E18F56EB3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Breitbild</PresentationFormat>
  <Paragraphs>210</Paragraphs>
  <Slides>20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31" baseType="lpstr">
      <vt:lpstr>ADLaM Display</vt:lpstr>
      <vt:lpstr>Andy</vt:lpstr>
      <vt:lpstr>Arial</vt:lpstr>
      <vt:lpstr>Calibri</vt:lpstr>
      <vt:lpstr>Calibri Light</vt:lpstr>
      <vt:lpstr>Symbol</vt:lpstr>
      <vt:lpstr>Times New Roman</vt:lpstr>
      <vt:lpstr>Webdings</vt:lpstr>
      <vt:lpstr>Wingdings</vt:lpstr>
      <vt:lpstr>GBS_PPP_Vorlage</vt:lpstr>
      <vt:lpstr>Benutzerdefiniertes Design</vt:lpstr>
      <vt:lpstr>PowerPoint-Präsentation</vt:lpstr>
      <vt:lpstr>Gemeinsamer Anfang in der Aula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Gemeinsamer Anfang in der Aula</vt:lpstr>
      <vt:lpstr>2. Berufsberatung an der GBS = Team Zukunft</vt:lpstr>
      <vt:lpstr>PowerPoint-Präsentation</vt:lpstr>
      <vt:lpstr>PowerPoint-Präsentation</vt:lpstr>
      <vt:lpstr>PowerPoint-Präsentation</vt:lpstr>
      <vt:lpstr>Gemeinsamer Anfang in der Aula</vt:lpstr>
      <vt:lpstr>PowerPoint-Präsentation</vt:lpstr>
      <vt:lpstr>PowerPoint-Präsentation</vt:lpstr>
      <vt:lpstr>PowerPoint-Präsentation</vt:lpstr>
      <vt:lpstr>PowerPoint-Präsentation</vt:lpstr>
      <vt:lpstr>Gemeinsamer Anfang in der Aula</vt:lpstr>
      <vt:lpstr>PowerPoint-Präsentation</vt:lpstr>
    </vt:vector>
  </TitlesOfParts>
  <Company>Stadtschulamt Frankfurt am Main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Müller, Sabrina</dc:creator>
  <cp:lastModifiedBy>Müller, Sabrina</cp:lastModifiedBy>
  <cp:revision>31</cp:revision>
  <dcterms:created xsi:type="dcterms:W3CDTF">2025-08-26T05:11:09Z</dcterms:created>
  <dcterms:modified xsi:type="dcterms:W3CDTF">2025-09-04T16:04:58Z</dcterms:modified>
</cp:coreProperties>
</file>