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4" r:id="rId2"/>
  </p:sldMasterIdLst>
  <p:notesMasterIdLst>
    <p:notesMasterId r:id="rId21"/>
  </p:notesMasterIdLst>
  <p:sldIdLst>
    <p:sldId id="258" r:id="rId3"/>
    <p:sldId id="260" r:id="rId4"/>
    <p:sldId id="262" r:id="rId5"/>
    <p:sldId id="265" r:id="rId6"/>
    <p:sldId id="267" r:id="rId7"/>
    <p:sldId id="268" r:id="rId8"/>
    <p:sldId id="259" r:id="rId9"/>
    <p:sldId id="264" r:id="rId10"/>
    <p:sldId id="263" r:id="rId11"/>
    <p:sldId id="273" r:id="rId12"/>
    <p:sldId id="269" r:id="rId13"/>
    <p:sldId id="272" r:id="rId14"/>
    <p:sldId id="270" r:id="rId15"/>
    <p:sldId id="278" r:id="rId16"/>
    <p:sldId id="274" r:id="rId17"/>
    <p:sldId id="275" r:id="rId18"/>
    <p:sldId id="276" r:id="rId19"/>
    <p:sldId id="277" r:id="rId20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60" d="100"/>
          <a:sy n="160" d="100"/>
        </p:scale>
        <p:origin x="342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963B5-4757-49C2-82BA-155794EBEAFF}" type="datetimeFigureOut">
              <a:rPr lang="de-DE" smtClean="0"/>
              <a:t>29.08.2025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D4E4F4-2780-4503-AA07-2029EA838817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35981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3189026A-9EC1-1348-B302-DDB24CA6D9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75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0F2492-8853-4BB4-B2D0-712D8BCF5D50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75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F0747361-2594-F030-F2CC-6BDBE40568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55FD94D8-5A70-5636-EBE9-0DB76A21DC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4964024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3189026A-9EC1-1348-B302-DDB24CA6D9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75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0F2492-8853-4BB4-B2D0-712D8BCF5D50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75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F0747361-2594-F030-F2CC-6BDBE40568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55FD94D8-5A70-5636-EBE9-0DB76A21DC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5959271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529DE6BD-0E5C-E9FC-FEF1-EB64ADF186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75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CEE218-2A45-4764-A849-CE56F8DA1F17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75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37864319-0491-5967-FE96-A9AC06D5B5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4E4E2A35-447C-4831-4F79-2EE511A253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5623348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529DE6BD-0E5C-E9FC-FEF1-EB64ADF186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75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CEE218-2A45-4764-A849-CE56F8DA1F17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75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37864319-0491-5967-FE96-A9AC06D5B5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4E4E2A35-447C-4831-4F79-2EE511A253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20463433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>
            <a:extLst>
              <a:ext uri="{FF2B5EF4-FFF2-40B4-BE49-F238E27FC236}">
                <a16:creationId xmlns:a16="http://schemas.microsoft.com/office/drawing/2014/main" id="{529DE6BD-0E5C-E9FC-FEF1-EB64ADF1865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75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DECEE218-2A45-4764-A849-CE56F8DA1F17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75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435" name="Rectangle 2">
            <a:extLst>
              <a:ext uri="{FF2B5EF4-FFF2-40B4-BE49-F238E27FC236}">
                <a16:creationId xmlns:a16="http://schemas.microsoft.com/office/drawing/2014/main" id="{37864319-0491-5967-FE96-A9AC06D5B5F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4E4E2A35-447C-4831-4F79-2EE511A2531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406200351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3189026A-9EC1-1348-B302-DDB24CA6D9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75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0F2492-8853-4BB4-B2D0-712D8BCF5D50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75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F0747361-2594-F030-F2CC-6BDBE40568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55FD94D8-5A70-5636-EBE9-0DB76A21DC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4794717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3189026A-9EC1-1348-B302-DDB24CA6D9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75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0F2492-8853-4BB4-B2D0-712D8BCF5D50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75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F0747361-2594-F030-F2CC-6BDBE40568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55FD94D8-5A70-5636-EBE9-0DB76A21DC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007447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3189026A-9EC1-1348-B302-DDB24CA6D9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75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0F2492-8853-4BB4-B2D0-712D8BCF5D50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75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F0747361-2594-F030-F2CC-6BDBE40568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55FD94D8-5A70-5636-EBE9-0DB76A21DC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6722610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>
            <a:extLst>
              <a:ext uri="{FF2B5EF4-FFF2-40B4-BE49-F238E27FC236}">
                <a16:creationId xmlns:a16="http://schemas.microsoft.com/office/drawing/2014/main" id="{3189026A-9EC1-1348-B302-DDB24CA6D9A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917575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9175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757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D0F2492-8853-4BB4-B2D0-712D8BCF5D50}" type="slidenum">
              <a:rPr kumimoji="0" lang="de-DE" altLang="de-DE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757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de-DE" altLang="de-DE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387" name="Rectangle 2">
            <a:extLst>
              <a:ext uri="{FF2B5EF4-FFF2-40B4-BE49-F238E27FC236}">
                <a16:creationId xmlns:a16="http://schemas.microsoft.com/office/drawing/2014/main" id="{F0747361-2594-F030-F2CC-6BDBE40568D0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55FD94D8-5A70-5636-EBE9-0DB76A21DCA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endParaRPr lang="de-DE" altLang="de-DE" dirty="0"/>
          </a:p>
        </p:txBody>
      </p:sp>
    </p:spTree>
    <p:extLst>
      <p:ext uri="{BB962C8B-B14F-4D97-AF65-F5344CB8AC3E}">
        <p14:creationId xmlns:p14="http://schemas.microsoft.com/office/powerpoint/2010/main" val="3394377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27631" y="5257802"/>
            <a:ext cx="4008024" cy="1006477"/>
          </a:xfrm>
          <a:prstGeom prst="rect">
            <a:avLst/>
          </a:prstGeom>
        </p:spPr>
        <p:txBody>
          <a:bodyPr anchor="b"/>
          <a:lstStyle>
            <a:lvl1pPr algn="ctr">
              <a:defRPr sz="5539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46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8F7AB5BB-F142-B982-0381-CC72EDBF94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4951" y="6413501"/>
            <a:ext cx="8509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CEC80AD-6678-47D3-8CC8-8925FC37E0A9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45975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lipse 1">
            <a:extLst>
              <a:ext uri="{FF2B5EF4-FFF2-40B4-BE49-F238E27FC236}">
                <a16:creationId xmlns:a16="http://schemas.microsoft.com/office/drawing/2014/main" id="{57BDA7E4-C5BE-676D-E649-22291AE0D3F3}"/>
              </a:ext>
            </a:extLst>
          </p:cNvPr>
          <p:cNvSpPr/>
          <p:nvPr userDrawn="1"/>
        </p:nvSpPr>
        <p:spPr>
          <a:xfrm>
            <a:off x="8305801" y="3695701"/>
            <a:ext cx="3799417" cy="2481263"/>
          </a:xfrm>
          <a:custGeom>
            <a:avLst/>
            <a:gdLst>
              <a:gd name="connsiteX0" fmla="*/ 0 w 3115159"/>
              <a:gd name="connsiteY0" fmla="*/ 1359976 h 2719952"/>
              <a:gd name="connsiteX1" fmla="*/ 1557580 w 3115159"/>
              <a:gd name="connsiteY1" fmla="*/ 0 h 2719952"/>
              <a:gd name="connsiteX2" fmla="*/ 3115160 w 3115159"/>
              <a:gd name="connsiteY2" fmla="*/ 1359976 h 2719952"/>
              <a:gd name="connsiteX3" fmla="*/ 1557580 w 3115159"/>
              <a:gd name="connsiteY3" fmla="*/ 2719952 h 2719952"/>
              <a:gd name="connsiteX4" fmla="*/ 0 w 3115159"/>
              <a:gd name="connsiteY4" fmla="*/ 1359976 h 2719952"/>
              <a:gd name="connsiteX0" fmla="*/ 63 w 3115223"/>
              <a:gd name="connsiteY0" fmla="*/ 1228241 h 2588217"/>
              <a:gd name="connsiteX1" fmla="*/ 1604138 w 3115223"/>
              <a:gd name="connsiteY1" fmla="*/ 0 h 2588217"/>
              <a:gd name="connsiteX2" fmla="*/ 3115223 w 3115223"/>
              <a:gd name="connsiteY2" fmla="*/ 1228241 h 2588217"/>
              <a:gd name="connsiteX3" fmla="*/ 1557643 w 3115223"/>
              <a:gd name="connsiteY3" fmla="*/ 2588217 h 2588217"/>
              <a:gd name="connsiteX4" fmla="*/ 63 w 3115223"/>
              <a:gd name="connsiteY4" fmla="*/ 1228241 h 2588217"/>
              <a:gd name="connsiteX0" fmla="*/ 80 w 3115240"/>
              <a:gd name="connsiteY0" fmla="*/ 1228241 h 2433234"/>
              <a:gd name="connsiteX1" fmla="*/ 1604155 w 3115240"/>
              <a:gd name="connsiteY1" fmla="*/ 0 h 2433234"/>
              <a:gd name="connsiteX2" fmla="*/ 3115240 w 3115240"/>
              <a:gd name="connsiteY2" fmla="*/ 1228241 h 2433234"/>
              <a:gd name="connsiteX3" fmla="*/ 1658399 w 3115240"/>
              <a:gd name="connsiteY3" fmla="*/ 2433234 h 2433234"/>
              <a:gd name="connsiteX4" fmla="*/ 80 w 3115240"/>
              <a:gd name="connsiteY4" fmla="*/ 1228241 h 2433234"/>
              <a:gd name="connsiteX0" fmla="*/ 56 w 3060972"/>
              <a:gd name="connsiteY0" fmla="*/ 1228241 h 2433234"/>
              <a:gd name="connsiteX1" fmla="*/ 1604131 w 3060972"/>
              <a:gd name="connsiteY1" fmla="*/ 0 h 2433234"/>
              <a:gd name="connsiteX2" fmla="*/ 3060972 w 3060972"/>
              <a:gd name="connsiteY2" fmla="*/ 1228241 h 2433234"/>
              <a:gd name="connsiteX3" fmla="*/ 1658375 w 3060972"/>
              <a:gd name="connsiteY3" fmla="*/ 2433234 h 2433234"/>
              <a:gd name="connsiteX4" fmla="*/ 56 w 3060972"/>
              <a:gd name="connsiteY4" fmla="*/ 1228241 h 2433234"/>
              <a:gd name="connsiteX0" fmla="*/ 31952 w 3092868"/>
              <a:gd name="connsiteY0" fmla="*/ 1259420 h 2464413"/>
              <a:gd name="connsiteX1" fmla="*/ 675132 w 3092868"/>
              <a:gd name="connsiteY1" fmla="*/ 441884 h 2464413"/>
              <a:gd name="connsiteX2" fmla="*/ 1636027 w 3092868"/>
              <a:gd name="connsiteY2" fmla="*/ 31179 h 2464413"/>
              <a:gd name="connsiteX3" fmla="*/ 3092868 w 3092868"/>
              <a:gd name="connsiteY3" fmla="*/ 1259420 h 2464413"/>
              <a:gd name="connsiteX4" fmla="*/ 1690271 w 3092868"/>
              <a:gd name="connsiteY4" fmla="*/ 2464413 h 2464413"/>
              <a:gd name="connsiteX5" fmla="*/ 31952 w 3092868"/>
              <a:gd name="connsiteY5" fmla="*/ 1259420 h 2464413"/>
              <a:gd name="connsiteX0" fmla="*/ 67329 w 3128245"/>
              <a:gd name="connsiteY0" fmla="*/ 1296847 h 2501840"/>
              <a:gd name="connsiteX1" fmla="*/ 454787 w 3128245"/>
              <a:gd name="connsiteY1" fmla="*/ 277833 h 2501840"/>
              <a:gd name="connsiteX2" fmla="*/ 1671404 w 3128245"/>
              <a:gd name="connsiteY2" fmla="*/ 68606 h 2501840"/>
              <a:gd name="connsiteX3" fmla="*/ 3128245 w 3128245"/>
              <a:gd name="connsiteY3" fmla="*/ 1296847 h 2501840"/>
              <a:gd name="connsiteX4" fmla="*/ 1725648 w 3128245"/>
              <a:gd name="connsiteY4" fmla="*/ 2501840 h 2501840"/>
              <a:gd name="connsiteX5" fmla="*/ 67329 w 3128245"/>
              <a:gd name="connsiteY5" fmla="*/ 1296847 h 2501840"/>
              <a:gd name="connsiteX0" fmla="*/ 67329 w 3202874"/>
              <a:gd name="connsiteY0" fmla="*/ 1233142 h 2438135"/>
              <a:gd name="connsiteX1" fmla="*/ 454787 w 3202874"/>
              <a:gd name="connsiteY1" fmla="*/ 214128 h 2438135"/>
              <a:gd name="connsiteX2" fmla="*/ 1671404 w 3202874"/>
              <a:gd name="connsiteY2" fmla="*/ 4901 h 2438135"/>
              <a:gd name="connsiteX3" fmla="*/ 2973263 w 3202874"/>
              <a:gd name="connsiteY3" fmla="*/ 175383 h 2438135"/>
              <a:gd name="connsiteX4" fmla="*/ 3128245 w 3202874"/>
              <a:gd name="connsiteY4" fmla="*/ 1233142 h 2438135"/>
              <a:gd name="connsiteX5" fmla="*/ 1725648 w 3202874"/>
              <a:gd name="connsiteY5" fmla="*/ 2438135 h 2438135"/>
              <a:gd name="connsiteX6" fmla="*/ 67329 w 3202874"/>
              <a:gd name="connsiteY6" fmla="*/ 1233142 h 2438135"/>
              <a:gd name="connsiteX0" fmla="*/ 2688 w 3138233"/>
              <a:gd name="connsiteY0" fmla="*/ 1233142 h 2513097"/>
              <a:gd name="connsiteX1" fmla="*/ 390146 w 3138233"/>
              <a:gd name="connsiteY1" fmla="*/ 214128 h 2513097"/>
              <a:gd name="connsiteX2" fmla="*/ 1606763 w 3138233"/>
              <a:gd name="connsiteY2" fmla="*/ 4901 h 2513097"/>
              <a:gd name="connsiteX3" fmla="*/ 2908622 w 3138233"/>
              <a:gd name="connsiteY3" fmla="*/ 175383 h 2513097"/>
              <a:gd name="connsiteX4" fmla="*/ 3063604 w 3138233"/>
              <a:gd name="connsiteY4" fmla="*/ 1233142 h 2513097"/>
              <a:gd name="connsiteX5" fmla="*/ 1661007 w 3138233"/>
              <a:gd name="connsiteY5" fmla="*/ 2438135 h 2513097"/>
              <a:gd name="connsiteX6" fmla="*/ 537380 w 3138233"/>
              <a:gd name="connsiteY6" fmla="*/ 2259905 h 2513097"/>
              <a:gd name="connsiteX7" fmla="*/ 2688 w 3138233"/>
              <a:gd name="connsiteY7" fmla="*/ 1233142 h 2513097"/>
              <a:gd name="connsiteX0" fmla="*/ 2688 w 3106424"/>
              <a:gd name="connsiteY0" fmla="*/ 1233142 h 2481347"/>
              <a:gd name="connsiteX1" fmla="*/ 390146 w 3106424"/>
              <a:gd name="connsiteY1" fmla="*/ 214128 h 2481347"/>
              <a:gd name="connsiteX2" fmla="*/ 1606763 w 3106424"/>
              <a:gd name="connsiteY2" fmla="*/ 4901 h 2481347"/>
              <a:gd name="connsiteX3" fmla="*/ 2908622 w 3106424"/>
              <a:gd name="connsiteY3" fmla="*/ 175383 h 2481347"/>
              <a:gd name="connsiteX4" fmla="*/ 3063604 w 3106424"/>
              <a:gd name="connsiteY4" fmla="*/ 1233142 h 2481347"/>
              <a:gd name="connsiteX5" fmla="*/ 2986112 w 3106424"/>
              <a:gd name="connsiteY5" fmla="*/ 2360644 h 2481347"/>
              <a:gd name="connsiteX6" fmla="*/ 1661007 w 3106424"/>
              <a:gd name="connsiteY6" fmla="*/ 2438135 h 2481347"/>
              <a:gd name="connsiteX7" fmla="*/ 537380 w 3106424"/>
              <a:gd name="connsiteY7" fmla="*/ 2259905 h 2481347"/>
              <a:gd name="connsiteX8" fmla="*/ 2688 w 3106424"/>
              <a:gd name="connsiteY8" fmla="*/ 1233142 h 2481347"/>
              <a:gd name="connsiteX0" fmla="*/ 2688 w 3140379"/>
              <a:gd name="connsiteY0" fmla="*/ 1233142 h 2481347"/>
              <a:gd name="connsiteX1" fmla="*/ 390146 w 3140379"/>
              <a:gd name="connsiteY1" fmla="*/ 214128 h 2481347"/>
              <a:gd name="connsiteX2" fmla="*/ 1606763 w 3140379"/>
              <a:gd name="connsiteY2" fmla="*/ 4901 h 2481347"/>
              <a:gd name="connsiteX3" fmla="*/ 2908622 w 3140379"/>
              <a:gd name="connsiteY3" fmla="*/ 175383 h 2481347"/>
              <a:gd name="connsiteX4" fmla="*/ 3110099 w 3140379"/>
              <a:gd name="connsiteY4" fmla="*/ 1233142 h 2481347"/>
              <a:gd name="connsiteX5" fmla="*/ 2986112 w 3140379"/>
              <a:gd name="connsiteY5" fmla="*/ 2360644 h 2481347"/>
              <a:gd name="connsiteX6" fmla="*/ 1661007 w 3140379"/>
              <a:gd name="connsiteY6" fmla="*/ 2438135 h 2481347"/>
              <a:gd name="connsiteX7" fmla="*/ 537380 w 3140379"/>
              <a:gd name="connsiteY7" fmla="*/ 2259905 h 2481347"/>
              <a:gd name="connsiteX8" fmla="*/ 2688 w 3140379"/>
              <a:gd name="connsiteY8" fmla="*/ 1233142 h 2481347"/>
              <a:gd name="connsiteX0" fmla="*/ 2688 w 3113185"/>
              <a:gd name="connsiteY0" fmla="*/ 1233142 h 2481347"/>
              <a:gd name="connsiteX1" fmla="*/ 390146 w 3113185"/>
              <a:gd name="connsiteY1" fmla="*/ 214128 h 2481347"/>
              <a:gd name="connsiteX2" fmla="*/ 1606763 w 3113185"/>
              <a:gd name="connsiteY2" fmla="*/ 4901 h 2481347"/>
              <a:gd name="connsiteX3" fmla="*/ 2908622 w 3113185"/>
              <a:gd name="connsiteY3" fmla="*/ 175383 h 2481347"/>
              <a:gd name="connsiteX4" fmla="*/ 3110099 w 3113185"/>
              <a:gd name="connsiteY4" fmla="*/ 1233142 h 2481347"/>
              <a:gd name="connsiteX5" fmla="*/ 2986112 w 3113185"/>
              <a:gd name="connsiteY5" fmla="*/ 2360644 h 2481347"/>
              <a:gd name="connsiteX6" fmla="*/ 1661007 w 3113185"/>
              <a:gd name="connsiteY6" fmla="*/ 2438135 h 2481347"/>
              <a:gd name="connsiteX7" fmla="*/ 537380 w 3113185"/>
              <a:gd name="connsiteY7" fmla="*/ 2259905 h 2481347"/>
              <a:gd name="connsiteX8" fmla="*/ 2688 w 3113185"/>
              <a:gd name="connsiteY8" fmla="*/ 1233142 h 2481347"/>
              <a:gd name="connsiteX0" fmla="*/ 2688 w 3094385"/>
              <a:gd name="connsiteY0" fmla="*/ 1233142 h 2481347"/>
              <a:gd name="connsiteX1" fmla="*/ 390146 w 3094385"/>
              <a:gd name="connsiteY1" fmla="*/ 214128 h 2481347"/>
              <a:gd name="connsiteX2" fmla="*/ 1606763 w 3094385"/>
              <a:gd name="connsiteY2" fmla="*/ 4901 h 2481347"/>
              <a:gd name="connsiteX3" fmla="*/ 2908622 w 3094385"/>
              <a:gd name="connsiteY3" fmla="*/ 175383 h 2481347"/>
              <a:gd name="connsiteX4" fmla="*/ 3055855 w 3094385"/>
              <a:gd name="connsiteY4" fmla="*/ 1209895 h 2481347"/>
              <a:gd name="connsiteX5" fmla="*/ 2986112 w 3094385"/>
              <a:gd name="connsiteY5" fmla="*/ 2360644 h 2481347"/>
              <a:gd name="connsiteX6" fmla="*/ 1661007 w 3094385"/>
              <a:gd name="connsiteY6" fmla="*/ 2438135 h 2481347"/>
              <a:gd name="connsiteX7" fmla="*/ 537380 w 3094385"/>
              <a:gd name="connsiteY7" fmla="*/ 2259905 h 2481347"/>
              <a:gd name="connsiteX8" fmla="*/ 2688 w 3094385"/>
              <a:gd name="connsiteY8" fmla="*/ 1233142 h 2481347"/>
              <a:gd name="connsiteX0" fmla="*/ 2688 w 3049693"/>
              <a:gd name="connsiteY0" fmla="*/ 1233142 h 2481347"/>
              <a:gd name="connsiteX1" fmla="*/ 390146 w 3049693"/>
              <a:gd name="connsiteY1" fmla="*/ 214128 h 2481347"/>
              <a:gd name="connsiteX2" fmla="*/ 1606763 w 3049693"/>
              <a:gd name="connsiteY2" fmla="*/ 4901 h 2481347"/>
              <a:gd name="connsiteX3" fmla="*/ 2908622 w 3049693"/>
              <a:gd name="connsiteY3" fmla="*/ 175383 h 2481347"/>
              <a:gd name="connsiteX4" fmla="*/ 2792384 w 3049693"/>
              <a:gd name="connsiteY4" fmla="*/ 1217644 h 2481347"/>
              <a:gd name="connsiteX5" fmla="*/ 2986112 w 3049693"/>
              <a:gd name="connsiteY5" fmla="*/ 2360644 h 2481347"/>
              <a:gd name="connsiteX6" fmla="*/ 1661007 w 3049693"/>
              <a:gd name="connsiteY6" fmla="*/ 2438135 h 2481347"/>
              <a:gd name="connsiteX7" fmla="*/ 537380 w 3049693"/>
              <a:gd name="connsiteY7" fmla="*/ 2259905 h 2481347"/>
              <a:gd name="connsiteX8" fmla="*/ 2688 w 3049693"/>
              <a:gd name="connsiteY8" fmla="*/ 1233142 h 2481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049693" h="2481347">
                <a:moveTo>
                  <a:pt x="2688" y="1233142"/>
                </a:moveTo>
                <a:cubicBezTo>
                  <a:pt x="-21851" y="892179"/>
                  <a:pt x="122800" y="418835"/>
                  <a:pt x="390146" y="214128"/>
                </a:cubicBezTo>
                <a:cubicBezTo>
                  <a:pt x="657492" y="9421"/>
                  <a:pt x="1187017" y="11359"/>
                  <a:pt x="1606763" y="4901"/>
                </a:cubicBezTo>
                <a:cubicBezTo>
                  <a:pt x="2026509" y="-1556"/>
                  <a:pt x="2665815" y="-29324"/>
                  <a:pt x="2908622" y="175383"/>
                </a:cubicBezTo>
                <a:cubicBezTo>
                  <a:pt x="3151429" y="380090"/>
                  <a:pt x="2747180" y="908969"/>
                  <a:pt x="2792384" y="1217644"/>
                </a:cubicBezTo>
                <a:cubicBezTo>
                  <a:pt x="2729099" y="1495322"/>
                  <a:pt x="3219878" y="2159812"/>
                  <a:pt x="2986112" y="2360644"/>
                </a:cubicBezTo>
                <a:cubicBezTo>
                  <a:pt x="2752346" y="2561476"/>
                  <a:pt x="2069129" y="2454925"/>
                  <a:pt x="1661007" y="2438135"/>
                </a:cubicBezTo>
                <a:cubicBezTo>
                  <a:pt x="1252885" y="2421345"/>
                  <a:pt x="813766" y="2460737"/>
                  <a:pt x="537380" y="2259905"/>
                </a:cubicBezTo>
                <a:cubicBezTo>
                  <a:pt x="260994" y="2059073"/>
                  <a:pt x="27227" y="1574105"/>
                  <a:pt x="2688" y="1233142"/>
                </a:cubicBezTo>
                <a:close/>
              </a:path>
            </a:pathLst>
          </a:custGeom>
          <a:solidFill>
            <a:srgbClr val="F88C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292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1" y="864974"/>
            <a:ext cx="10515600" cy="510746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85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2" y="1375722"/>
            <a:ext cx="5164015" cy="48012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1108"/>
            </a:lvl1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89C680B-95C4-571F-E080-434A2252EA2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4951" y="6413501"/>
            <a:ext cx="8509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045DB886-06F9-4F25-A737-4C63EFC339F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19228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27631" y="5257802"/>
            <a:ext cx="4008024" cy="1006477"/>
          </a:xfrm>
          <a:prstGeom prst="rect">
            <a:avLst/>
          </a:prstGeom>
        </p:spPr>
        <p:txBody>
          <a:bodyPr anchor="b"/>
          <a:lstStyle>
            <a:lvl1pPr algn="ctr">
              <a:defRPr sz="5539">
                <a:solidFill>
                  <a:schemeClr val="bg1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3954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958ED566-C34A-16FF-1CA9-E982B377C4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D1A0E36-E3C2-0F79-526B-B57DE6111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0" y="0"/>
            <a:ext cx="0" cy="0"/>
          </a:xfr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EE9B990-83B9-D5E6-70F9-143BACEFE6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0" y="0"/>
            <a:ext cx="0" cy="0"/>
          </a:xfr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384B6BF-08D7-45CD-8028-24E5AC66BE2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11859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5">
            <a:extLst>
              <a:ext uri="{FF2B5EF4-FFF2-40B4-BE49-F238E27FC236}">
                <a16:creationId xmlns:a16="http://schemas.microsoft.com/office/drawing/2014/main" id="{F20A830E-E83F-0A1F-68CC-E6005324FA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4951" y="6413501"/>
            <a:ext cx="8509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33A66C6A-1947-477E-9403-35BC6AE36D82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9392924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5539"/>
            </a:lvl1pPr>
          </a:lstStyle>
          <a:p>
            <a:r>
              <a:rPr lang="de-DE"/>
              <a:t>Titelmasterformat durch Klicken bearbeiten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15"/>
            </a:lvl1pPr>
            <a:lvl2pPr marL="422041" indent="0" algn="ctr">
              <a:buNone/>
              <a:defRPr sz="1846"/>
            </a:lvl2pPr>
            <a:lvl3pPr marL="844083" indent="0" algn="ctr">
              <a:buNone/>
              <a:defRPr sz="1662"/>
            </a:lvl3pPr>
            <a:lvl4pPr marL="1266124" indent="0" algn="ctr">
              <a:buNone/>
              <a:defRPr sz="1477"/>
            </a:lvl4pPr>
            <a:lvl5pPr marL="1688165" indent="0" algn="ctr">
              <a:buNone/>
              <a:defRPr sz="1477"/>
            </a:lvl5pPr>
            <a:lvl6pPr marL="2110207" indent="0" algn="ctr">
              <a:buNone/>
              <a:defRPr sz="1477"/>
            </a:lvl6pPr>
            <a:lvl7pPr marL="2532248" indent="0" algn="ctr">
              <a:buNone/>
              <a:defRPr sz="1477"/>
            </a:lvl7pPr>
            <a:lvl8pPr marL="2954289" indent="0" algn="ctr">
              <a:buNone/>
              <a:defRPr sz="1477"/>
            </a:lvl8pPr>
            <a:lvl9pPr marL="3376331" indent="0" algn="ctr">
              <a:buNone/>
              <a:defRPr sz="1477"/>
            </a:lvl9pPr>
          </a:lstStyle>
          <a:p>
            <a:r>
              <a:rPr lang="de-DE"/>
              <a:t>Formatvorlage des Untertitelmasters durch Klicken bearbeiten</a:t>
            </a:r>
            <a:endParaRPr lang="de-DE" dirty="0"/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A732944A-BAB7-9BD4-E7DE-C702395FE56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378884" y="6397626"/>
            <a:ext cx="6350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29845F0A-B837-4638-97E6-E5555113B63E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60104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155" y="840261"/>
            <a:ext cx="10515600" cy="8504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15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0154" y="1681163"/>
            <a:ext cx="7108724" cy="54305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62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40154" y="2224216"/>
            <a:ext cx="7108724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11021" indent="-211021">
              <a:buFont typeface="+mj-lt"/>
              <a:buAutoNum type="alphaLcParenR"/>
              <a:defRPr sz="1108"/>
            </a:lvl1pPr>
            <a:lvl2pPr>
              <a:defRPr sz="1015"/>
            </a:lvl2pPr>
            <a:lvl3pPr>
              <a:defRPr sz="1015"/>
            </a:lvl3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idx="13"/>
          </p:nvPr>
        </p:nvSpPr>
        <p:spPr>
          <a:xfrm>
            <a:off x="7948880" y="1681163"/>
            <a:ext cx="3406872" cy="54305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62" b="1" baseline="0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4"/>
          </p:nvPr>
        </p:nvSpPr>
        <p:spPr>
          <a:xfrm>
            <a:off x="7948880" y="2233741"/>
            <a:ext cx="3393040" cy="3684588"/>
          </a:xfrm>
          <a:prstGeom prst="rect">
            <a:avLst/>
          </a:prstGeom>
          <a:ln>
            <a:solidFill>
              <a:srgbClr val="00B050"/>
            </a:solidFill>
            <a:prstDash val="dash"/>
          </a:ln>
        </p:spPr>
        <p:txBody>
          <a:bodyPr>
            <a:normAutofit/>
          </a:bodyPr>
          <a:lstStyle>
            <a:lvl1pPr marL="211021" indent="-211021">
              <a:buFont typeface="+mj-lt"/>
              <a:buAutoNum type="alphaLcParenR"/>
              <a:defRPr sz="1108"/>
            </a:lvl1pPr>
            <a:lvl2pPr>
              <a:defRPr sz="1015"/>
            </a:lvl2pPr>
            <a:lvl3pPr>
              <a:defRPr sz="1015"/>
            </a:lvl3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9550A0F-BFB8-B963-1DBF-03E7235B55A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34951" y="6413501"/>
            <a:ext cx="8509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9CC8D390-48C6-4774-8BE9-F895FE47D51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614799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1" y="848499"/>
            <a:ext cx="10515600" cy="551935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585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5" name="Inhaltsplatzhalter 3"/>
          <p:cNvSpPr>
            <a:spLocks noGrp="1"/>
          </p:cNvSpPr>
          <p:nvPr>
            <p:ph sz="half" idx="14"/>
          </p:nvPr>
        </p:nvSpPr>
        <p:spPr>
          <a:xfrm>
            <a:off x="838201" y="1400433"/>
            <a:ext cx="5376932" cy="5013583"/>
          </a:xfrm>
          <a:prstGeom prst="rect">
            <a:avLst/>
          </a:prstGeom>
        </p:spPr>
        <p:txBody>
          <a:bodyPr>
            <a:normAutofit/>
          </a:bodyPr>
          <a:lstStyle>
            <a:lvl1pPr marL="211021" indent="-211021">
              <a:buFont typeface="+mj-lt"/>
              <a:buAutoNum type="alphaLcParenR"/>
              <a:defRPr sz="1108"/>
            </a:lvl1pPr>
            <a:lvl2pPr>
              <a:defRPr sz="1015"/>
            </a:lvl2pPr>
            <a:lvl3pPr>
              <a:defRPr sz="1015"/>
            </a:lvl3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92B1C457-EDA0-0BB1-CE00-971A4F194100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34951" y="6413501"/>
            <a:ext cx="8509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7E40F46E-D60D-4B8F-B802-FACC535175EB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70361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2339" y="836528"/>
            <a:ext cx="10515600" cy="44857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585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2339" y="1285105"/>
            <a:ext cx="10515600" cy="480454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8">
                <a:solidFill>
                  <a:schemeClr val="tx1">
                    <a:tint val="75000"/>
                  </a:schemeClr>
                </a:solidFill>
              </a:defRPr>
            </a:lvl1pPr>
            <a:lvl2pPr marL="422041" indent="0">
              <a:buNone/>
              <a:defRPr sz="1846">
                <a:solidFill>
                  <a:schemeClr val="tx1">
                    <a:tint val="75000"/>
                  </a:schemeClr>
                </a:solidFill>
              </a:defRPr>
            </a:lvl2pPr>
            <a:lvl3pPr marL="844083" indent="0">
              <a:buNone/>
              <a:defRPr sz="1662">
                <a:solidFill>
                  <a:schemeClr val="tx1">
                    <a:tint val="75000"/>
                  </a:schemeClr>
                </a:solidFill>
              </a:defRPr>
            </a:lvl3pPr>
            <a:lvl4pPr marL="1266124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4pPr>
            <a:lvl5pPr marL="1688165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5pPr>
            <a:lvl6pPr marL="2110207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6pPr>
            <a:lvl7pPr marL="2532248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7pPr>
            <a:lvl8pPr marL="2954289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8pPr>
            <a:lvl9pPr marL="3376331" indent="0">
              <a:buNone/>
              <a:defRPr sz="14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Foliennummernplatzhalter 5">
            <a:extLst>
              <a:ext uri="{FF2B5EF4-FFF2-40B4-BE49-F238E27FC236}">
                <a16:creationId xmlns:a16="http://schemas.microsoft.com/office/drawing/2014/main" id="{04B7B18C-A0BF-EA1A-7720-899FB802D8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4951" y="6413501"/>
            <a:ext cx="8509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AC2BB563-260B-49B4-B68F-C3D6484E02D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0484313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40155" y="840261"/>
            <a:ext cx="10515600" cy="850429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2215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40156" y="1681163"/>
            <a:ext cx="5158153" cy="54305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62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40156" y="2224216"/>
            <a:ext cx="5158153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11021" indent="-211021">
              <a:buFont typeface="+mj-lt"/>
              <a:buAutoNum type="alphaLcParenR"/>
              <a:defRPr sz="1108"/>
            </a:lvl1pPr>
            <a:lvl2pPr>
              <a:defRPr sz="1015"/>
            </a:lvl2pPr>
            <a:lvl3pPr>
              <a:defRPr sz="1015"/>
            </a:lvl3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10" name="Textplatzhalter 2"/>
          <p:cNvSpPr>
            <a:spLocks noGrp="1"/>
          </p:cNvSpPr>
          <p:nvPr>
            <p:ph type="body" idx="13"/>
          </p:nvPr>
        </p:nvSpPr>
        <p:spPr>
          <a:xfrm>
            <a:off x="6195648" y="1690690"/>
            <a:ext cx="5158153" cy="543053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buNone/>
              <a:defRPr sz="1662" b="1"/>
            </a:lvl1pPr>
            <a:lvl2pPr marL="422041" indent="0">
              <a:buNone/>
              <a:defRPr sz="1846" b="1"/>
            </a:lvl2pPr>
            <a:lvl3pPr marL="844083" indent="0">
              <a:buNone/>
              <a:defRPr sz="1662" b="1"/>
            </a:lvl3pPr>
            <a:lvl4pPr marL="1266124" indent="0">
              <a:buNone/>
              <a:defRPr sz="1477" b="1"/>
            </a:lvl4pPr>
            <a:lvl5pPr marL="1688165" indent="0">
              <a:buNone/>
              <a:defRPr sz="1477" b="1"/>
            </a:lvl5pPr>
            <a:lvl6pPr marL="2110207" indent="0">
              <a:buNone/>
              <a:defRPr sz="1477" b="1"/>
            </a:lvl6pPr>
            <a:lvl7pPr marL="2532248" indent="0">
              <a:buNone/>
              <a:defRPr sz="1477" b="1"/>
            </a:lvl7pPr>
            <a:lvl8pPr marL="2954289" indent="0">
              <a:buNone/>
              <a:defRPr sz="1477" b="1"/>
            </a:lvl8pPr>
            <a:lvl9pPr marL="3376331" indent="0">
              <a:buNone/>
              <a:defRPr sz="1477" b="1"/>
            </a:lvl9pPr>
          </a:lstStyle>
          <a:p>
            <a:pPr lvl="0"/>
            <a:r>
              <a:rPr lang="de-DE"/>
              <a:t>Formatvorlagen des Textmasters bearbeiten</a:t>
            </a:r>
          </a:p>
        </p:txBody>
      </p:sp>
      <p:sp>
        <p:nvSpPr>
          <p:cNvPr id="8" name="Inhaltsplatzhalter 3"/>
          <p:cNvSpPr>
            <a:spLocks noGrp="1"/>
          </p:cNvSpPr>
          <p:nvPr>
            <p:ph sz="half" idx="14"/>
          </p:nvPr>
        </p:nvSpPr>
        <p:spPr>
          <a:xfrm>
            <a:off x="6183768" y="2233741"/>
            <a:ext cx="5158153" cy="3684588"/>
          </a:xfrm>
          <a:prstGeom prst="rect">
            <a:avLst/>
          </a:prstGeom>
        </p:spPr>
        <p:txBody>
          <a:bodyPr>
            <a:normAutofit/>
          </a:bodyPr>
          <a:lstStyle>
            <a:lvl1pPr marL="211021" indent="-211021">
              <a:buFont typeface="+mj-lt"/>
              <a:buAutoNum type="alphaLcParenR"/>
              <a:defRPr sz="1108"/>
            </a:lvl1pPr>
            <a:lvl2pPr>
              <a:defRPr sz="1015"/>
            </a:lvl2pPr>
            <a:lvl3pPr>
              <a:defRPr sz="1015"/>
            </a:lvl3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</p:txBody>
      </p:sp>
      <p:sp>
        <p:nvSpPr>
          <p:cNvPr id="5" name="Foliennummernplatzhalter 5">
            <a:extLst>
              <a:ext uri="{FF2B5EF4-FFF2-40B4-BE49-F238E27FC236}">
                <a16:creationId xmlns:a16="http://schemas.microsoft.com/office/drawing/2014/main" id="{344FFB57-C125-3728-0325-DF9E944AE1D8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234951" y="6413501"/>
            <a:ext cx="8509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D977069D-6B00-4FCB-B59C-82BE6C132C9F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609342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1" y="840261"/>
            <a:ext cx="10515600" cy="850429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585"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3" name="Foliennummernplatzhalter 5">
            <a:extLst>
              <a:ext uri="{FF2B5EF4-FFF2-40B4-BE49-F238E27FC236}">
                <a16:creationId xmlns:a16="http://schemas.microsoft.com/office/drawing/2014/main" id="{DD277FA2-A969-11A4-F4BA-B80DEA92616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234951" y="6413501"/>
            <a:ext cx="8509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fld id="{A86FCA36-DF5B-4D70-ADE4-858400865B55}" type="slidenum">
              <a:rPr lang="de-DE" altLang="de-DE"/>
              <a:pPr/>
              <a:t>‹Nr.›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5841098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image" Target="../media/image2.jpeg"/><Relationship Id="rId5" Type="http://schemas.openxmlformats.org/officeDocument/2006/relationships/slideLayout" Target="../slideLayouts/slideLayout8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rafik 7">
            <a:extLst>
              <a:ext uri="{FF2B5EF4-FFF2-40B4-BE49-F238E27FC236}">
                <a16:creationId xmlns:a16="http://schemas.microsoft.com/office/drawing/2014/main" id="{AA0C16B0-EF63-5CAB-6958-58016DE393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8" y="0"/>
            <a:ext cx="12187767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>
            <a:extLst>
              <a:ext uri="{FF2B5EF4-FFF2-40B4-BE49-F238E27FC236}">
                <a16:creationId xmlns:a16="http://schemas.microsoft.com/office/drawing/2014/main" id="{76C46FA9-A15A-070F-2431-B2C9492033CD}"/>
              </a:ext>
            </a:extLst>
          </p:cNvPr>
          <p:cNvSpPr/>
          <p:nvPr/>
        </p:nvSpPr>
        <p:spPr>
          <a:xfrm>
            <a:off x="8441268" y="4584700"/>
            <a:ext cx="2264833" cy="889000"/>
          </a:xfrm>
          <a:prstGeom prst="rect">
            <a:avLst/>
          </a:prstGeom>
          <a:solidFill>
            <a:srgbClr val="15B150"/>
          </a:solidFill>
          <a:ln>
            <a:solidFill>
              <a:srgbClr val="15B1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800"/>
          </a:p>
        </p:txBody>
      </p:sp>
    </p:spTree>
    <p:extLst>
      <p:ext uri="{BB962C8B-B14F-4D97-AF65-F5344CB8AC3E}">
        <p14:creationId xmlns:p14="http://schemas.microsoft.com/office/powerpoint/2010/main" val="383834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</p:sldLayoutIdLst>
  <p:txStyles>
    <p:titleStyle>
      <a:lvl1pPr algn="l" defTabSz="8429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429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2pPr>
      <a:lvl3pPr algn="l" defTabSz="8429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3pPr>
      <a:lvl4pPr algn="l" defTabSz="8429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4pPr>
      <a:lvl5pPr algn="l" defTabSz="8429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842963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842963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842963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842963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9550" indent="-209550" algn="l" defTabSz="842963" rtl="0" eaLnBrk="0" fontAlgn="base" hangingPunct="0">
        <a:lnSpc>
          <a:spcPct val="90000"/>
        </a:lnSpc>
        <a:spcBef>
          <a:spcPts val="925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09550" algn="l" defTabSz="842963" rtl="0" eaLnBrk="0" fontAlgn="base" hangingPunct="0">
        <a:lnSpc>
          <a:spcPct val="90000"/>
        </a:lnSpc>
        <a:spcBef>
          <a:spcPts val="463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54100" indent="-209550" algn="l" defTabSz="842963" rtl="0" eaLnBrk="0" fontAlgn="base" hangingPunct="0">
        <a:lnSpc>
          <a:spcPct val="90000"/>
        </a:lnSpc>
        <a:spcBef>
          <a:spcPts val="463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76375" indent="-209550" algn="l" defTabSz="842963" rtl="0" eaLnBrk="0" fontAlgn="base" hangingPunct="0">
        <a:lnSpc>
          <a:spcPct val="90000"/>
        </a:lnSpc>
        <a:spcBef>
          <a:spcPts val="463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98650" indent="-209550" algn="l" defTabSz="842963" rtl="0" eaLnBrk="0" fontAlgn="base" hangingPunct="0">
        <a:lnSpc>
          <a:spcPct val="90000"/>
        </a:lnSpc>
        <a:spcBef>
          <a:spcPts val="463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Grafik 8">
            <a:extLst>
              <a:ext uri="{FF2B5EF4-FFF2-40B4-BE49-F238E27FC236}">
                <a16:creationId xmlns:a16="http://schemas.microsoft.com/office/drawing/2014/main" id="{93EA0772-6581-C10A-2467-48E516C91B0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192000" cy="683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hteck 2">
            <a:extLst>
              <a:ext uri="{FF2B5EF4-FFF2-40B4-BE49-F238E27FC236}">
                <a16:creationId xmlns:a16="http://schemas.microsoft.com/office/drawing/2014/main" id="{7DD4C1E1-83BE-FE5A-4F28-5EA276B90609}"/>
              </a:ext>
            </a:extLst>
          </p:cNvPr>
          <p:cNvSpPr/>
          <p:nvPr/>
        </p:nvSpPr>
        <p:spPr>
          <a:xfrm>
            <a:off x="10098618" y="346075"/>
            <a:ext cx="1428749" cy="382588"/>
          </a:xfrm>
          <a:prstGeom prst="rect">
            <a:avLst/>
          </a:prstGeom>
          <a:solidFill>
            <a:srgbClr val="15B150"/>
          </a:solidFill>
          <a:ln>
            <a:solidFill>
              <a:srgbClr val="15B1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de-DE" sz="1662"/>
          </a:p>
        </p:txBody>
      </p:sp>
    </p:spTree>
    <p:extLst>
      <p:ext uri="{BB962C8B-B14F-4D97-AF65-F5344CB8AC3E}">
        <p14:creationId xmlns:p14="http://schemas.microsoft.com/office/powerpoint/2010/main" val="3090189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</p:sldLayoutIdLst>
  <p:hf hdr="0" ftr="0" dt="0"/>
  <p:txStyles>
    <p:titleStyle>
      <a:lvl1pPr algn="l" defTabSz="8429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8429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2pPr>
      <a:lvl3pPr algn="l" defTabSz="8429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3pPr>
      <a:lvl4pPr algn="l" defTabSz="8429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4pPr>
      <a:lvl5pPr algn="l" defTabSz="84296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842963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842963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842963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842963" rtl="0" fontAlgn="base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09550" indent="-209550" algn="l" defTabSz="842963" rtl="0" eaLnBrk="0" fontAlgn="base" hangingPunct="0">
        <a:lnSpc>
          <a:spcPct val="90000"/>
        </a:lnSpc>
        <a:spcBef>
          <a:spcPts val="925"/>
        </a:spcBef>
        <a:spcAft>
          <a:spcPct val="0"/>
        </a:spcAft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31825" indent="-209550" algn="l" defTabSz="842963" rtl="0" eaLnBrk="0" fontAlgn="base" hangingPunct="0">
        <a:lnSpc>
          <a:spcPct val="90000"/>
        </a:lnSpc>
        <a:spcBef>
          <a:spcPts val="463"/>
        </a:spcBef>
        <a:spcAft>
          <a:spcPct val="0"/>
        </a:spcAft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054100" indent="-209550" algn="l" defTabSz="842963" rtl="0" eaLnBrk="0" fontAlgn="base" hangingPunct="0">
        <a:lnSpc>
          <a:spcPct val="90000"/>
        </a:lnSpc>
        <a:spcBef>
          <a:spcPts val="463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476375" indent="-209550" algn="l" defTabSz="842963" rtl="0" eaLnBrk="0" fontAlgn="base" hangingPunct="0">
        <a:lnSpc>
          <a:spcPct val="90000"/>
        </a:lnSpc>
        <a:spcBef>
          <a:spcPts val="463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898650" indent="-209550" algn="l" defTabSz="842963" rtl="0" eaLnBrk="0" fontAlgn="base" hangingPunct="0">
        <a:lnSpc>
          <a:spcPct val="90000"/>
        </a:lnSpc>
        <a:spcBef>
          <a:spcPts val="463"/>
        </a:spcBef>
        <a:spcAft>
          <a:spcPct val="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21227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9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3165310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587351" indent="-211021" algn="l" defTabSz="844083" rtl="0" eaLnBrk="1" latinLnBrk="0" hangingPunct="1">
        <a:lnSpc>
          <a:spcPct val="90000"/>
        </a:lnSpc>
        <a:spcBef>
          <a:spcPts val="462"/>
        </a:spcBef>
        <a:buFont typeface="Arial" panose="020B0604020202020204" pitchFamily="34" charset="0"/>
        <a:buChar char="•"/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1pPr>
      <a:lvl2pPr marL="42204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2pPr>
      <a:lvl3pPr marL="844083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3pPr>
      <a:lvl4pPr marL="1266124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4pPr>
      <a:lvl5pPr marL="1688165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5pPr>
      <a:lvl6pPr marL="2110207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6pPr>
      <a:lvl7pPr marL="2532248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7pPr>
      <a:lvl8pPr marL="2954289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8pPr>
      <a:lvl9pPr marL="3376331" algn="l" defTabSz="844083" rtl="0" eaLnBrk="1" latinLnBrk="0" hangingPunct="1">
        <a:defRPr sz="166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gbs-ffm.de/wp-content/uploads/2025/06/Voraussetzungen-fuer-Abschluesse-Matrix2025.pdf" TargetMode="Externa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08B12935-AB84-5D1F-2371-2BC9A5D1C024}"/>
              </a:ext>
            </a:extLst>
          </p:cNvPr>
          <p:cNvSpPr txBox="1">
            <a:spLocks noChangeArrowheads="1"/>
          </p:cNvSpPr>
          <p:nvPr/>
        </p:nvSpPr>
        <p:spPr>
          <a:xfrm>
            <a:off x="5397945" y="5571178"/>
            <a:ext cx="6872287" cy="3814762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  <a:defRPr/>
            </a:pPr>
            <a:r>
              <a:rPr lang="de-DE" altLang="de-DE" sz="4400" b="1" dirty="0" smtClean="0">
                <a:solidFill>
                  <a:prstClr val="white">
                    <a:lumMod val="85000"/>
                  </a:prstClr>
                </a:solidFill>
                <a:latin typeface="Andy" pitchFamily="66" charset="0"/>
              </a:rPr>
              <a:t>Elternabend </a:t>
            </a:r>
            <a:r>
              <a:rPr lang="de-DE" altLang="de-DE" sz="4400" b="1" dirty="0" err="1" smtClean="0">
                <a:solidFill>
                  <a:prstClr val="white">
                    <a:lumMod val="85000"/>
                  </a:prstClr>
                </a:solidFill>
                <a:latin typeface="Andy" pitchFamily="66" charset="0"/>
              </a:rPr>
              <a:t>Jhg</a:t>
            </a:r>
            <a:r>
              <a:rPr lang="de-DE" altLang="de-DE" sz="4400" b="1" dirty="0" smtClean="0">
                <a:solidFill>
                  <a:prstClr val="white">
                    <a:lumMod val="85000"/>
                  </a:prstClr>
                </a:solidFill>
                <a:latin typeface="Andy" pitchFamily="66" charset="0"/>
              </a:rPr>
              <a:t>. </a:t>
            </a:r>
            <a:r>
              <a:rPr lang="de-DE" altLang="de-DE" sz="4400" b="1" dirty="0">
                <a:solidFill>
                  <a:prstClr val="white">
                    <a:lumMod val="85000"/>
                  </a:prstClr>
                </a:solidFill>
                <a:latin typeface="Andy" pitchFamily="66" charset="0"/>
              </a:rPr>
              <a:t>9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F5273081-BD63-8179-10BC-E10F63D02886}"/>
              </a:ext>
            </a:extLst>
          </p:cNvPr>
          <p:cNvSpPr txBox="1"/>
          <p:nvPr/>
        </p:nvSpPr>
        <p:spPr>
          <a:xfrm>
            <a:off x="3649980" y="1484784"/>
            <a:ext cx="4892040" cy="1754326"/>
          </a:xfrm>
          <a:prstGeom prst="rect">
            <a:avLst/>
          </a:prstGeom>
          <a:solidFill>
            <a:srgbClr val="F3A875"/>
          </a:solidFill>
        </p:spPr>
        <p:txBody>
          <a:bodyPr wrap="square" rtlCol="0">
            <a:spAutoFit/>
          </a:bodyPr>
          <a:lstStyle/>
          <a:p>
            <a:pPr algn="ctr" defTabSz="457200" eaLnBrk="0" hangingPunct="0">
              <a:spcBef>
                <a:spcPct val="0"/>
              </a:spcBef>
              <a:defRPr/>
            </a:pPr>
            <a:r>
              <a:rPr lang="de-DE" altLang="de-DE" sz="5400" b="1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Herzlich </a:t>
            </a:r>
          </a:p>
          <a:p>
            <a:pPr algn="ctr" defTabSz="457200" eaLnBrk="0" hangingPunct="0">
              <a:spcBef>
                <a:spcPct val="0"/>
              </a:spcBef>
              <a:defRPr/>
            </a:pPr>
            <a:r>
              <a:rPr lang="de-DE" altLang="de-DE" sz="5400" b="1" dirty="0">
                <a:solidFill>
                  <a:prstClr val="black"/>
                </a:solidFill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Willkommen!</a:t>
            </a:r>
          </a:p>
        </p:txBody>
      </p:sp>
    </p:spTree>
    <p:extLst>
      <p:ext uri="{BB962C8B-B14F-4D97-AF65-F5344CB8AC3E}">
        <p14:creationId xmlns:p14="http://schemas.microsoft.com/office/powerpoint/2010/main" val="1622179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BB563-260B-49B4-B68F-C3D6484E02D5}" type="slidenum">
              <a:rPr lang="de-DE" altLang="de-DE" smtClean="0"/>
              <a:pPr/>
              <a:t>10</a:t>
            </a:fld>
            <a:endParaRPr lang="de-DE" altLang="de-DE"/>
          </a:p>
        </p:txBody>
      </p:sp>
      <p:sp>
        <p:nvSpPr>
          <p:cNvPr id="5" name="Textfeld 4"/>
          <p:cNvSpPr txBox="1"/>
          <p:nvPr/>
        </p:nvSpPr>
        <p:spPr>
          <a:xfrm>
            <a:off x="1007949" y="1508288"/>
            <a:ext cx="103796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Von was ist es abhängig, welches Zeugnis mein Kind erhält?</a:t>
            </a:r>
            <a:endParaRPr lang="de-DE" sz="32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2712023" y="3014642"/>
            <a:ext cx="69714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Leistungen und entsprechend der Anzahl der E-Kurse</a:t>
            </a:r>
            <a:endParaRPr lang="de-DE" sz="24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5260158" y="4402881"/>
            <a:ext cx="493021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800" b="1" dirty="0" smtClean="0">
                <a:hlinkClick r:id="rId2"/>
              </a:rPr>
              <a:t>Matrix</a:t>
            </a:r>
            <a:endParaRPr lang="de-DE" sz="2800" b="1" dirty="0"/>
          </a:p>
        </p:txBody>
      </p:sp>
    </p:spTree>
    <p:extLst>
      <p:ext uri="{BB962C8B-B14F-4D97-AF65-F5344CB8AC3E}">
        <p14:creationId xmlns:p14="http://schemas.microsoft.com/office/powerpoint/2010/main" val="207373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302470" y="1376313"/>
            <a:ext cx="9605913" cy="4251489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CC9C74E-4DAE-BC99-CA84-8E0D50C8B52B}"/>
              </a:ext>
            </a:extLst>
          </p:cNvPr>
          <p:cNvSpPr txBox="1">
            <a:spLocks noChangeArrowheads="1"/>
          </p:cNvSpPr>
          <p:nvPr/>
        </p:nvSpPr>
        <p:spPr>
          <a:xfrm>
            <a:off x="2162077" y="2210885"/>
            <a:ext cx="7886700" cy="4803775"/>
          </a:xfrm>
        </p:spPr>
        <p:txBody>
          <a:bodyPr/>
          <a:lstStyle>
            <a:lvl1pPr marL="209550" indent="-209550" algn="l" defTabSz="842963" rtl="0" eaLnBrk="0" fontAlgn="base" hangingPunct="0">
              <a:lnSpc>
                <a:spcPct val="90000"/>
              </a:lnSpc>
              <a:spcBef>
                <a:spcPts val="9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1825" indent="-209550" algn="l" defTabSz="84296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100" indent="-209550" algn="l" defTabSz="84296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6375" indent="-209550" algn="l" defTabSz="84296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8650" indent="-209550" algn="l" defTabSz="84296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283" lvl="2" indent="-457200" defTabSz="844083" eaLnBrk="1" fontAlgn="auto" hangingPunct="1">
              <a:spcBef>
                <a:spcPts val="923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de-DE" altLang="de-DE" sz="2216" dirty="0" smtClean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1301283" lvl="2" indent="-457200" defTabSz="844083" eaLnBrk="1" fontAlgn="auto" hangingPunct="1">
              <a:spcBef>
                <a:spcPts val="923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de-DE" altLang="de-DE" sz="2216" dirty="0" smtClean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9. Klasse = Abschlussklasse </a:t>
            </a:r>
            <a:r>
              <a:rPr lang="de-DE" altLang="de-DE" sz="2216" dirty="0" smtClean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Wingdings" panose="05000000000000000000" pitchFamily="2" charset="2"/>
              </a:rPr>
              <a:t> Was bedeutet das?</a:t>
            </a:r>
          </a:p>
          <a:p>
            <a:pPr defTabSz="844083" eaLnBrk="1" fontAlgn="auto" hangingPunct="1">
              <a:spcBef>
                <a:spcPts val="923"/>
              </a:spcBef>
              <a:spcAft>
                <a:spcPts val="0"/>
              </a:spcAft>
              <a:defRPr/>
            </a:pPr>
            <a:r>
              <a:rPr lang="de-DE" altLang="de-DE" sz="2400" dirty="0" smtClean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Wingdings" panose="05000000000000000000" pitchFamily="2" charset="2"/>
              </a:rPr>
              <a:t>	 Infos zu den Abschlüssen und der Projektprüfung</a:t>
            </a:r>
            <a:endParaRPr lang="de-DE" altLang="de-DE" sz="3138" dirty="0" smtClean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457200" indent="-457200" defTabSz="844083" eaLnBrk="1" fontAlgn="auto" hangingPunct="1">
              <a:spcBef>
                <a:spcPts val="923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endParaRPr lang="de-DE" altLang="de-DE" sz="2400" dirty="0" smtClean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defTabSz="844083" eaLnBrk="1" fontAlgn="auto" hangingPunct="1">
              <a:spcBef>
                <a:spcPts val="923"/>
              </a:spcBef>
              <a:spcAft>
                <a:spcPts val="0"/>
              </a:spcAft>
              <a:defRPr/>
            </a:pPr>
            <a:r>
              <a:rPr lang="de-DE" altLang="de-DE" sz="2400" dirty="0" smtClean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	2. Berufsberatung an der GBS</a:t>
            </a:r>
          </a:p>
          <a:p>
            <a:pPr defTabSz="844083" eaLnBrk="1" fontAlgn="auto" hangingPunct="1">
              <a:spcBef>
                <a:spcPts val="923"/>
              </a:spcBef>
              <a:spcAft>
                <a:spcPts val="0"/>
              </a:spcAft>
              <a:defRPr/>
            </a:pPr>
            <a:endParaRPr lang="de-DE" altLang="de-DE" sz="2400" dirty="0" smtClean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defTabSz="844083" eaLnBrk="1" fontAlgn="auto" hangingPunct="1">
              <a:spcBef>
                <a:spcPts val="923"/>
              </a:spcBef>
              <a:spcAft>
                <a:spcPts val="0"/>
              </a:spcAft>
              <a:defRPr/>
            </a:pPr>
            <a:r>
              <a:rPr lang="de-DE" altLang="de-DE" sz="2400" dirty="0" smtClean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	3. Projekttag</a:t>
            </a:r>
          </a:p>
          <a:p>
            <a:pPr marL="0" indent="0" defTabSz="844083" eaLnBrk="1" fontAlgn="auto" hangingPunct="1">
              <a:spcBef>
                <a:spcPts val="923"/>
              </a:spcBef>
              <a:spcAft>
                <a:spcPts val="0"/>
              </a:spcAft>
              <a:buNone/>
              <a:defRPr/>
            </a:pPr>
            <a:endParaRPr lang="de-DE" altLang="de-DE" sz="240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E7B38F7-091C-9F22-882A-F931835DEC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16833" y="1621410"/>
            <a:ext cx="7886700" cy="449262"/>
          </a:xfrm>
        </p:spPr>
        <p:txBody>
          <a:bodyPr rtlCol="0">
            <a:noAutofit/>
          </a:bodyPr>
          <a:lstStyle/>
          <a:p>
            <a:pPr defTabSz="844083" eaLnBrk="1" fontAlgn="auto" hangingPunct="1">
              <a:spcAft>
                <a:spcPts val="0"/>
              </a:spcAft>
              <a:defRPr/>
            </a:pPr>
            <a:r>
              <a:rPr lang="de-DE" altLang="de-DE" sz="3200" dirty="0" smtClean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Gemeinsamer Anfang in der Aula</a:t>
            </a:r>
            <a:endParaRPr lang="de-DE" altLang="de-DE" sz="32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028" name="Picture 4" descr="99.800+ Grafiken, lizenzfreie Vektorgrafiken und Clipart zu Haken  Freisteller - iStock | Seil freisteller, Tau freistell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98167" y="2507821"/>
            <a:ext cx="889115" cy="88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8531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302470" y="1376313"/>
            <a:ext cx="9605913" cy="4864231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CC9C74E-4DAE-BC99-CA84-8E0D50C8B52B}"/>
              </a:ext>
            </a:extLst>
          </p:cNvPr>
          <p:cNvSpPr txBox="1">
            <a:spLocks noChangeArrowheads="1"/>
          </p:cNvSpPr>
          <p:nvPr/>
        </p:nvSpPr>
        <p:spPr>
          <a:xfrm>
            <a:off x="2162077" y="2210885"/>
            <a:ext cx="7886700" cy="4803775"/>
          </a:xfrm>
        </p:spPr>
        <p:txBody>
          <a:bodyPr/>
          <a:lstStyle>
            <a:lvl1pPr marL="209550" indent="-209550" algn="l" defTabSz="842963" rtl="0" eaLnBrk="0" fontAlgn="base" hangingPunct="0">
              <a:lnSpc>
                <a:spcPct val="90000"/>
              </a:lnSpc>
              <a:spcBef>
                <a:spcPts val="9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1825" indent="-209550" algn="l" defTabSz="84296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100" indent="-209550" algn="l" defTabSz="84296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6375" indent="-209550" algn="l" defTabSz="84296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8650" indent="-209550" algn="l" defTabSz="84296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283" lvl="2" indent="-457200" defTabSz="844083" eaLnBrk="1" fontAlgn="auto" hangingPunct="1">
              <a:spcBef>
                <a:spcPts val="923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de-DE" altLang="de-DE" sz="2216" dirty="0" smtClean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defTabSz="844083" eaLnBrk="1" fontAlgn="auto" hangingPunct="1">
              <a:spcBef>
                <a:spcPts val="923"/>
              </a:spcBef>
              <a:spcAft>
                <a:spcPts val="0"/>
              </a:spcAft>
              <a:buNone/>
              <a:defRPr/>
            </a:pPr>
            <a:endParaRPr lang="de-DE" altLang="de-DE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3359279" y="2953805"/>
            <a:ext cx="657637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de-DE" sz="2400" dirty="0" smtClean="0"/>
              <a:t>Jugendhilfe der GBS (Peter Weiß und Eva Röder)</a:t>
            </a:r>
          </a:p>
          <a:p>
            <a:pPr marL="342900" indent="-342900">
              <a:buAutoNum type="arabicPeriod"/>
            </a:pPr>
            <a:endParaRPr lang="de-DE" sz="2400" dirty="0"/>
          </a:p>
          <a:p>
            <a:pPr marL="342900" indent="-342900">
              <a:buAutoNum type="arabicPeriod"/>
            </a:pPr>
            <a:r>
              <a:rPr lang="de-DE" sz="2400" dirty="0" smtClean="0"/>
              <a:t>Sarah Müller (</a:t>
            </a:r>
            <a:r>
              <a:rPr lang="de-DE" sz="2400" dirty="0" err="1" smtClean="0"/>
              <a:t>gjb</a:t>
            </a:r>
            <a:r>
              <a:rPr lang="de-DE" sz="2400" dirty="0" smtClean="0"/>
              <a:t>)</a:t>
            </a:r>
          </a:p>
          <a:p>
            <a:pPr marL="342900" indent="-342900">
              <a:buAutoNum type="arabicPeriod"/>
            </a:pPr>
            <a:endParaRPr lang="de-DE" sz="2400" dirty="0"/>
          </a:p>
          <a:p>
            <a:pPr marL="342900" indent="-342900">
              <a:buAutoNum type="arabicPeriod"/>
            </a:pPr>
            <a:r>
              <a:rPr lang="de-DE" sz="2400" dirty="0" smtClean="0"/>
              <a:t>Naim Foutati (BAA)</a:t>
            </a:r>
          </a:p>
          <a:p>
            <a:pPr marL="342900" indent="-342900">
              <a:buAutoNum type="arabicPeriod"/>
            </a:pPr>
            <a:endParaRPr lang="de-DE" sz="2400" dirty="0"/>
          </a:p>
          <a:p>
            <a:pPr marL="342900" indent="-342900">
              <a:buAutoNum type="arabicPeriod"/>
            </a:pPr>
            <a:r>
              <a:rPr lang="de-DE" sz="2400" dirty="0" smtClean="0"/>
              <a:t>Sabrina Müller (Koordination)</a:t>
            </a:r>
            <a:endParaRPr lang="de-DE" sz="2400" dirty="0"/>
          </a:p>
        </p:txBody>
      </p:sp>
      <p:sp>
        <p:nvSpPr>
          <p:cNvPr id="8" name="Titel 7"/>
          <p:cNvSpPr txBox="1">
            <a:spLocks noGrp="1"/>
          </p:cNvSpPr>
          <p:nvPr>
            <p:ph type="title"/>
          </p:nvPr>
        </p:nvSpPr>
        <p:spPr>
          <a:xfrm>
            <a:off x="2162076" y="1943119"/>
            <a:ext cx="7886700" cy="5355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2. Berufsberatung an der GBS = Team Zukunft</a:t>
            </a:r>
          </a:p>
        </p:txBody>
      </p:sp>
    </p:spTree>
    <p:extLst>
      <p:ext uri="{BB962C8B-B14F-4D97-AF65-F5344CB8AC3E}">
        <p14:creationId xmlns:p14="http://schemas.microsoft.com/office/powerpoint/2010/main" val="65894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2BB563-260B-49B4-B68F-C3D6484E02D5}" type="slidenum">
              <a:rPr lang="de-DE" altLang="de-DE" smtClean="0"/>
              <a:pPr/>
              <a:t>13</a:t>
            </a:fld>
            <a:endParaRPr lang="de-DE" altLang="de-DE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155" y="231272"/>
            <a:ext cx="5420825" cy="6626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12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C80AD-6678-47D3-8CC8-8925FC37E0A9}" type="slidenum">
              <a:rPr lang="de-DE" altLang="de-DE" smtClean="0"/>
              <a:pPr/>
              <a:t>14</a:t>
            </a:fld>
            <a:endParaRPr lang="de-DE" alt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3644" y="1164016"/>
            <a:ext cx="5205309" cy="5089299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7154630" y="1500199"/>
            <a:ext cx="4484797" cy="3832818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DE" b="1" dirty="0" smtClean="0"/>
              <a:t>Padlet zur Berufsorientierung</a:t>
            </a:r>
          </a:p>
          <a:p>
            <a:pPr algn="ctr"/>
            <a:endParaRPr lang="de-DE" dirty="0"/>
          </a:p>
          <a:p>
            <a:pPr algn="ctr"/>
            <a:endParaRPr lang="de-DE" dirty="0" smtClean="0"/>
          </a:p>
          <a:p>
            <a:pPr algn="ctr"/>
            <a:r>
              <a:rPr lang="de-DE" dirty="0" smtClean="0"/>
              <a:t> </a:t>
            </a:r>
            <a:r>
              <a:rPr lang="de-DE" dirty="0"/>
              <a:t>Die Seite wird regelmäßig mit den </a:t>
            </a:r>
            <a:r>
              <a:rPr lang="de-DE" dirty="0" smtClean="0"/>
              <a:t>neuesten </a:t>
            </a:r>
            <a:r>
              <a:rPr lang="de-DE" dirty="0"/>
              <a:t>Angeboten und Informationen aktualisiert. Sie ist einsehbar für Lehrerinnen und Lehrer, Schülerinnen und Schüler und die Erziehungsberechtigten. Bitte </a:t>
            </a:r>
            <a:r>
              <a:rPr lang="de-DE" dirty="0" smtClean="0"/>
              <a:t>regelmäßig reinschauen :)</a:t>
            </a:r>
          </a:p>
        </p:txBody>
      </p:sp>
    </p:spTree>
    <p:extLst>
      <p:ext uri="{BB962C8B-B14F-4D97-AF65-F5344CB8AC3E}">
        <p14:creationId xmlns:p14="http://schemas.microsoft.com/office/powerpoint/2010/main" val="3858786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302470" y="1376313"/>
            <a:ext cx="9605913" cy="4251489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CC9C74E-4DAE-BC99-CA84-8E0D50C8B52B}"/>
              </a:ext>
            </a:extLst>
          </p:cNvPr>
          <p:cNvSpPr txBox="1">
            <a:spLocks noChangeArrowheads="1"/>
          </p:cNvSpPr>
          <p:nvPr/>
        </p:nvSpPr>
        <p:spPr>
          <a:xfrm>
            <a:off x="2162077" y="2210885"/>
            <a:ext cx="7886700" cy="4803775"/>
          </a:xfrm>
        </p:spPr>
        <p:txBody>
          <a:bodyPr/>
          <a:lstStyle>
            <a:lvl1pPr marL="209550" indent="-209550" algn="l" defTabSz="842963" rtl="0" eaLnBrk="0" fontAlgn="base" hangingPunct="0">
              <a:lnSpc>
                <a:spcPct val="90000"/>
              </a:lnSpc>
              <a:spcBef>
                <a:spcPts val="9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1825" indent="-209550" algn="l" defTabSz="84296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100" indent="-209550" algn="l" defTabSz="84296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6375" indent="-209550" algn="l" defTabSz="84296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8650" indent="-209550" algn="l" defTabSz="84296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283" lvl="2" indent="-457200" defTabSz="844083" eaLnBrk="1" fontAlgn="auto" hangingPunct="1">
              <a:spcBef>
                <a:spcPts val="923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de-DE" altLang="de-DE" sz="2216" dirty="0" smtClean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1301283" lvl="2" indent="-457200" defTabSz="844083" eaLnBrk="1" fontAlgn="auto" hangingPunct="1">
              <a:spcBef>
                <a:spcPts val="923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de-DE" altLang="de-DE" sz="2216" dirty="0" smtClean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9. Klasse = Abschlussklasse </a:t>
            </a:r>
            <a:r>
              <a:rPr lang="de-DE" altLang="de-DE" sz="2216" dirty="0" smtClean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Wingdings" panose="05000000000000000000" pitchFamily="2" charset="2"/>
              </a:rPr>
              <a:t> Was bedeutet das?</a:t>
            </a:r>
          </a:p>
          <a:p>
            <a:pPr defTabSz="844083" eaLnBrk="1" fontAlgn="auto" hangingPunct="1">
              <a:spcBef>
                <a:spcPts val="923"/>
              </a:spcBef>
              <a:spcAft>
                <a:spcPts val="0"/>
              </a:spcAft>
              <a:defRPr/>
            </a:pPr>
            <a:r>
              <a:rPr lang="de-DE" altLang="de-DE" sz="2400" dirty="0" smtClean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Wingdings" panose="05000000000000000000" pitchFamily="2" charset="2"/>
              </a:rPr>
              <a:t>	 Infos zu den Abschlüssen und der Projektprüfung</a:t>
            </a:r>
            <a:endParaRPr lang="de-DE" altLang="de-DE" sz="3138" dirty="0" smtClean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457200" indent="-457200" defTabSz="844083" eaLnBrk="1" fontAlgn="auto" hangingPunct="1">
              <a:spcBef>
                <a:spcPts val="923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endParaRPr lang="de-DE" altLang="de-DE" sz="2400" dirty="0" smtClean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defTabSz="844083" eaLnBrk="1" fontAlgn="auto" hangingPunct="1">
              <a:spcBef>
                <a:spcPts val="923"/>
              </a:spcBef>
              <a:spcAft>
                <a:spcPts val="0"/>
              </a:spcAft>
              <a:defRPr/>
            </a:pPr>
            <a:r>
              <a:rPr lang="de-DE" altLang="de-DE" sz="2400" dirty="0" smtClean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	2. Berufsberatung an der GBS</a:t>
            </a:r>
          </a:p>
          <a:p>
            <a:pPr defTabSz="844083" eaLnBrk="1" fontAlgn="auto" hangingPunct="1">
              <a:spcBef>
                <a:spcPts val="923"/>
              </a:spcBef>
              <a:spcAft>
                <a:spcPts val="0"/>
              </a:spcAft>
              <a:defRPr/>
            </a:pPr>
            <a:endParaRPr lang="de-DE" altLang="de-DE" sz="2400" dirty="0" smtClean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defTabSz="844083" eaLnBrk="1" fontAlgn="auto" hangingPunct="1">
              <a:spcBef>
                <a:spcPts val="923"/>
              </a:spcBef>
              <a:spcAft>
                <a:spcPts val="0"/>
              </a:spcAft>
              <a:defRPr/>
            </a:pPr>
            <a:r>
              <a:rPr lang="de-DE" altLang="de-DE" sz="2400" dirty="0" smtClean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	3. Projekttag</a:t>
            </a:r>
          </a:p>
          <a:p>
            <a:pPr marL="0" indent="0" defTabSz="844083" eaLnBrk="1" fontAlgn="auto" hangingPunct="1">
              <a:spcBef>
                <a:spcPts val="923"/>
              </a:spcBef>
              <a:spcAft>
                <a:spcPts val="0"/>
              </a:spcAft>
              <a:buNone/>
              <a:defRPr/>
            </a:pPr>
            <a:endParaRPr lang="de-DE" altLang="de-DE" sz="240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E7B38F7-091C-9F22-882A-F931835DEC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16833" y="1621410"/>
            <a:ext cx="7886700" cy="449262"/>
          </a:xfrm>
        </p:spPr>
        <p:txBody>
          <a:bodyPr rtlCol="0">
            <a:noAutofit/>
          </a:bodyPr>
          <a:lstStyle/>
          <a:p>
            <a:pPr defTabSz="844083" eaLnBrk="1" fontAlgn="auto" hangingPunct="1">
              <a:spcAft>
                <a:spcPts val="0"/>
              </a:spcAft>
              <a:defRPr/>
            </a:pPr>
            <a:r>
              <a:rPr lang="de-DE" altLang="de-DE" sz="3200" dirty="0" smtClean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Gemeinsamer Anfang in der Aula</a:t>
            </a:r>
            <a:endParaRPr lang="de-DE" altLang="de-DE" sz="32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028" name="Picture 4" descr="99.800+ Grafiken, lizenzfreie Vektorgrafiken und Clipart zu Haken  Freisteller - iStock | Seil freisteller, Tau freistell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219" y="2612942"/>
            <a:ext cx="889115" cy="88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99.800+ Grafiken, lizenzfreie Vektorgrafiken und Clipart zu Haken  Freisteller - iStock | Seil freisteller, Tau freistell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183" y="3723657"/>
            <a:ext cx="889115" cy="88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905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C80AD-6678-47D3-8CC8-8925FC37E0A9}" type="slidenum">
              <a:rPr lang="de-DE" altLang="de-DE" smtClean="0"/>
              <a:pPr/>
              <a:t>16</a:t>
            </a:fld>
            <a:endParaRPr lang="de-DE" altLang="de-DE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119" y="297774"/>
            <a:ext cx="1100994" cy="648085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Textfeld 3"/>
          <p:cNvSpPr txBox="1"/>
          <p:nvPr/>
        </p:nvSpPr>
        <p:spPr>
          <a:xfrm>
            <a:off x="3818029" y="1885360"/>
            <a:ext cx="5005633" cy="4247317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dirty="0" smtClean="0"/>
              <a:t>Nach der Projektprüfung, also nach den Herbstferien, haben die </a:t>
            </a:r>
            <a:r>
              <a:rPr lang="de-DE" dirty="0" err="1" smtClean="0"/>
              <a:t>SuS</a:t>
            </a:r>
            <a:r>
              <a:rPr lang="de-DE" dirty="0" smtClean="0"/>
              <a:t> Projekt-Unterricht</a:t>
            </a:r>
          </a:p>
          <a:p>
            <a:endParaRPr lang="de-DE" dirty="0" smtClean="0"/>
          </a:p>
          <a:p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smtClean="0"/>
              <a:t>Die WPU-Stunden wurden zum Projekt zusammengefasst</a:t>
            </a:r>
          </a:p>
          <a:p>
            <a:pPr marL="285750" indent="-285750">
              <a:buFontTx/>
              <a:buChar char="-"/>
            </a:pPr>
            <a:endParaRPr lang="de-DE" dirty="0" smtClean="0"/>
          </a:p>
          <a:p>
            <a:pPr marL="285750" indent="-285750">
              <a:buFontTx/>
              <a:buChar char="-"/>
            </a:pPr>
            <a:endParaRPr lang="de-DE" dirty="0"/>
          </a:p>
          <a:p>
            <a:pPr marL="285750" indent="-285750">
              <a:buFontTx/>
              <a:buChar char="-"/>
            </a:pPr>
            <a:r>
              <a:rPr lang="de-DE" dirty="0" smtClean="0"/>
              <a:t>Die </a:t>
            </a:r>
            <a:r>
              <a:rPr lang="de-DE" dirty="0" err="1" smtClean="0"/>
              <a:t>KuK</a:t>
            </a:r>
            <a:r>
              <a:rPr lang="de-DE" dirty="0" smtClean="0"/>
              <a:t>, die den Projekttag unterrichten, sind die betreuenden Lehrkräfte im HSPP- Prüfungszeitraum</a:t>
            </a:r>
          </a:p>
          <a:p>
            <a:pPr marL="285750" indent="-285750">
              <a:buFontTx/>
              <a:buChar char="-"/>
            </a:pPr>
            <a:endParaRPr lang="de-DE" dirty="0" smtClean="0"/>
          </a:p>
          <a:p>
            <a:pPr marL="285750" indent="-285750">
              <a:buFontTx/>
              <a:buChar char="-"/>
            </a:pPr>
            <a:endParaRPr lang="de-DE" dirty="0" smtClean="0"/>
          </a:p>
          <a:p>
            <a:pPr marL="285750" indent="-285750">
              <a:buFontTx/>
              <a:buChar char="-"/>
            </a:pPr>
            <a:r>
              <a:rPr lang="de-DE" dirty="0" smtClean="0"/>
              <a:t>Französisch / Spanisch findet zusätzlich statt </a:t>
            </a:r>
          </a:p>
          <a:p>
            <a:r>
              <a:rPr lang="de-DE" smtClean="0"/>
              <a:t>      (+ </a:t>
            </a:r>
            <a:r>
              <a:rPr lang="de-DE" dirty="0" smtClean="0"/>
              <a:t>3 Stunden)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025418" y="952107"/>
            <a:ext cx="45908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Was ist der Projekttag?</a:t>
            </a:r>
            <a:endParaRPr lang="de-DE" sz="32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9511646" y="3516198"/>
            <a:ext cx="2375554" cy="923330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95000"/>
                  <a:shade val="30000"/>
                  <a:satMod val="115000"/>
                </a:schemeClr>
              </a:gs>
              <a:gs pos="50000">
                <a:schemeClr val="bg1">
                  <a:lumMod val="95000"/>
                  <a:shade val="67500"/>
                  <a:satMod val="115000"/>
                </a:schemeClr>
              </a:gs>
              <a:gs pos="100000">
                <a:schemeClr val="bg1">
                  <a:lumMod val="95000"/>
                  <a:shade val="100000"/>
                  <a:satMod val="115000"/>
                </a:scheme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de-DE" dirty="0" smtClean="0"/>
              <a:t>Neu für </a:t>
            </a:r>
            <a:r>
              <a:rPr lang="de-DE" dirty="0" err="1" smtClean="0"/>
              <a:t>Jhg</a:t>
            </a:r>
            <a:r>
              <a:rPr lang="de-DE" dirty="0" smtClean="0"/>
              <a:t>. 9:</a:t>
            </a:r>
          </a:p>
          <a:p>
            <a:endParaRPr lang="de-DE" dirty="0"/>
          </a:p>
          <a:p>
            <a:r>
              <a:rPr lang="de-DE" dirty="0" smtClean="0"/>
              <a:t>Praxistag (</a:t>
            </a:r>
            <a:r>
              <a:rPr lang="de-DE" dirty="0" err="1" smtClean="0"/>
              <a:t>Fül</a:t>
            </a:r>
            <a:r>
              <a:rPr lang="de-DE" dirty="0" smtClean="0"/>
              <a:t> und Rat)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2013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302470" y="1376313"/>
            <a:ext cx="9605913" cy="4251489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CC9C74E-4DAE-BC99-CA84-8E0D50C8B52B}"/>
              </a:ext>
            </a:extLst>
          </p:cNvPr>
          <p:cNvSpPr txBox="1">
            <a:spLocks noChangeArrowheads="1"/>
          </p:cNvSpPr>
          <p:nvPr/>
        </p:nvSpPr>
        <p:spPr>
          <a:xfrm>
            <a:off x="2162077" y="2210885"/>
            <a:ext cx="7886700" cy="4803775"/>
          </a:xfrm>
        </p:spPr>
        <p:txBody>
          <a:bodyPr/>
          <a:lstStyle>
            <a:lvl1pPr marL="209550" indent="-209550" algn="l" defTabSz="842963" rtl="0" eaLnBrk="0" fontAlgn="base" hangingPunct="0">
              <a:lnSpc>
                <a:spcPct val="90000"/>
              </a:lnSpc>
              <a:spcBef>
                <a:spcPts val="9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1825" indent="-209550" algn="l" defTabSz="84296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100" indent="-209550" algn="l" defTabSz="84296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6375" indent="-209550" algn="l" defTabSz="84296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8650" indent="-209550" algn="l" defTabSz="84296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283" lvl="2" indent="-457200" defTabSz="844083" eaLnBrk="1" fontAlgn="auto" hangingPunct="1">
              <a:spcBef>
                <a:spcPts val="923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de-DE" altLang="de-DE" sz="2216" dirty="0" smtClean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1301283" lvl="2" indent="-457200" defTabSz="844083" eaLnBrk="1" fontAlgn="auto" hangingPunct="1">
              <a:spcBef>
                <a:spcPts val="923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de-DE" altLang="de-DE" sz="2216" dirty="0" smtClean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9. Klasse = Abschlussklasse </a:t>
            </a:r>
            <a:r>
              <a:rPr lang="de-DE" altLang="de-DE" sz="2216" dirty="0" smtClean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Wingdings" panose="05000000000000000000" pitchFamily="2" charset="2"/>
              </a:rPr>
              <a:t> Was bedeutet das?</a:t>
            </a:r>
          </a:p>
          <a:p>
            <a:pPr defTabSz="844083" eaLnBrk="1" fontAlgn="auto" hangingPunct="1">
              <a:spcBef>
                <a:spcPts val="923"/>
              </a:spcBef>
              <a:spcAft>
                <a:spcPts val="0"/>
              </a:spcAft>
              <a:defRPr/>
            </a:pPr>
            <a:r>
              <a:rPr lang="de-DE" altLang="de-DE" sz="2400" dirty="0" smtClean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Wingdings" panose="05000000000000000000" pitchFamily="2" charset="2"/>
              </a:rPr>
              <a:t>	 Infos zu den Abschlüssen und der Projektprüfung</a:t>
            </a:r>
            <a:endParaRPr lang="de-DE" altLang="de-DE" sz="3138" dirty="0" smtClean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457200" indent="-457200" defTabSz="844083" eaLnBrk="1" fontAlgn="auto" hangingPunct="1">
              <a:spcBef>
                <a:spcPts val="923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endParaRPr lang="de-DE" altLang="de-DE" sz="2400" dirty="0" smtClean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defTabSz="844083" eaLnBrk="1" fontAlgn="auto" hangingPunct="1">
              <a:spcBef>
                <a:spcPts val="923"/>
              </a:spcBef>
              <a:spcAft>
                <a:spcPts val="0"/>
              </a:spcAft>
              <a:defRPr/>
            </a:pPr>
            <a:r>
              <a:rPr lang="de-DE" altLang="de-DE" sz="2400" dirty="0" smtClean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	2. Berufsberatung an der GBS</a:t>
            </a:r>
          </a:p>
          <a:p>
            <a:pPr defTabSz="844083" eaLnBrk="1" fontAlgn="auto" hangingPunct="1">
              <a:spcBef>
                <a:spcPts val="923"/>
              </a:spcBef>
              <a:spcAft>
                <a:spcPts val="0"/>
              </a:spcAft>
              <a:defRPr/>
            </a:pPr>
            <a:endParaRPr lang="de-DE" altLang="de-DE" sz="2400" dirty="0" smtClean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defTabSz="844083" eaLnBrk="1" fontAlgn="auto" hangingPunct="1">
              <a:spcBef>
                <a:spcPts val="923"/>
              </a:spcBef>
              <a:spcAft>
                <a:spcPts val="0"/>
              </a:spcAft>
              <a:defRPr/>
            </a:pPr>
            <a:r>
              <a:rPr lang="de-DE" altLang="de-DE" sz="2400" dirty="0" smtClean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	3. Projekttag</a:t>
            </a:r>
          </a:p>
          <a:p>
            <a:pPr marL="0" indent="0" defTabSz="844083" eaLnBrk="1" fontAlgn="auto" hangingPunct="1">
              <a:spcBef>
                <a:spcPts val="923"/>
              </a:spcBef>
              <a:spcAft>
                <a:spcPts val="0"/>
              </a:spcAft>
              <a:buNone/>
              <a:defRPr/>
            </a:pPr>
            <a:endParaRPr lang="de-DE" altLang="de-DE" sz="240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E7B38F7-091C-9F22-882A-F931835DEC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16833" y="1621410"/>
            <a:ext cx="7886700" cy="449262"/>
          </a:xfrm>
        </p:spPr>
        <p:txBody>
          <a:bodyPr rtlCol="0">
            <a:noAutofit/>
          </a:bodyPr>
          <a:lstStyle/>
          <a:p>
            <a:pPr defTabSz="844083" eaLnBrk="1" fontAlgn="auto" hangingPunct="1">
              <a:spcAft>
                <a:spcPts val="0"/>
              </a:spcAft>
              <a:defRPr/>
            </a:pPr>
            <a:r>
              <a:rPr lang="de-DE" altLang="de-DE" sz="3200" dirty="0" smtClean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Gemeinsamer Anfang in der Aula</a:t>
            </a:r>
            <a:endParaRPr lang="de-DE" altLang="de-DE" sz="32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pic>
        <p:nvPicPr>
          <p:cNvPr id="1028" name="Picture 4" descr="99.800+ Grafiken, lizenzfreie Vektorgrafiken und Clipart zu Haken  Freisteller - iStock | Seil freisteller, Tau freistell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04219" y="2612942"/>
            <a:ext cx="889115" cy="88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99.800+ Grafiken, lizenzfreie Vektorgrafiken und Clipart zu Haken  Freisteller - iStock | Seil freisteller, Tau freistell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0183" y="3723657"/>
            <a:ext cx="889115" cy="88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99.800+ Grafiken, lizenzfreie Vektorgrafiken und Clipart zu Haken  Freisteller - iStock | Seil freisteller, Tau freistell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0704" y="4565265"/>
            <a:ext cx="889115" cy="8891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6758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088198" y="4515440"/>
            <a:ext cx="46945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 smtClean="0"/>
              <a:t>Danke für Ihre Aufmerksamkeit </a:t>
            </a:r>
            <a:r>
              <a:rPr lang="de-DE" sz="3200" dirty="0" smtClean="0">
                <a:sym typeface="Wingdings" panose="05000000000000000000" pitchFamily="2" charset="2"/>
              </a:rPr>
              <a:t></a:t>
            </a:r>
          </a:p>
          <a:p>
            <a:endParaRPr lang="de-DE" sz="3200" dirty="0">
              <a:sym typeface="Wingdings" panose="05000000000000000000" pitchFamily="2" charset="2"/>
            </a:endParaRPr>
          </a:p>
          <a:p>
            <a:r>
              <a:rPr lang="de-DE" sz="3200" dirty="0" smtClean="0">
                <a:sym typeface="Wingdings" panose="05000000000000000000" pitchFamily="2" charset="2"/>
              </a:rPr>
              <a:t>Zeit für Fragen</a:t>
            </a:r>
            <a:endParaRPr lang="de-DE" sz="3200" dirty="0"/>
          </a:p>
        </p:txBody>
      </p:sp>
    </p:spTree>
    <p:extLst>
      <p:ext uri="{BB962C8B-B14F-4D97-AF65-F5344CB8AC3E}">
        <p14:creationId xmlns:p14="http://schemas.microsoft.com/office/powerpoint/2010/main" val="2726796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1302470" y="1376313"/>
            <a:ext cx="9605913" cy="4251489"/>
          </a:xfrm>
          <a:prstGeom prst="rect">
            <a:avLst/>
          </a:prstGeom>
          <a:gradFill flip="none" rotWithShape="1">
            <a:gsLst>
              <a:gs pos="0">
                <a:schemeClr val="lt1">
                  <a:shade val="30000"/>
                  <a:satMod val="115000"/>
                </a:schemeClr>
              </a:gs>
              <a:gs pos="50000">
                <a:schemeClr val="lt1">
                  <a:shade val="67500"/>
                  <a:satMod val="115000"/>
                </a:schemeClr>
              </a:gs>
              <a:gs pos="100000">
                <a:schemeClr val="lt1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1CC9C74E-4DAE-BC99-CA84-8E0D50C8B52B}"/>
              </a:ext>
            </a:extLst>
          </p:cNvPr>
          <p:cNvSpPr txBox="1">
            <a:spLocks noChangeArrowheads="1"/>
          </p:cNvSpPr>
          <p:nvPr/>
        </p:nvSpPr>
        <p:spPr>
          <a:xfrm>
            <a:off x="2162077" y="2210885"/>
            <a:ext cx="7886700" cy="4803775"/>
          </a:xfrm>
        </p:spPr>
        <p:txBody>
          <a:bodyPr/>
          <a:lstStyle>
            <a:lvl1pPr marL="209550" indent="-209550" algn="l" defTabSz="842963" rtl="0" eaLnBrk="0" fontAlgn="base" hangingPunct="0">
              <a:lnSpc>
                <a:spcPct val="90000"/>
              </a:lnSpc>
              <a:spcBef>
                <a:spcPts val="92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31825" indent="-209550" algn="l" defTabSz="84296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54100" indent="-209550" algn="l" defTabSz="84296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76375" indent="-209550" algn="l" defTabSz="84296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98650" indent="-209550" algn="l" defTabSz="842963" rtl="0" eaLnBrk="0" fontAlgn="base" hangingPunct="0">
              <a:lnSpc>
                <a:spcPct val="90000"/>
              </a:lnSpc>
              <a:spcBef>
                <a:spcPts val="463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321227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69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65310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587351" indent="-211021" algn="l" defTabSz="844083" rtl="0" eaLnBrk="1" latinLnBrk="0" hangingPunct="1">
              <a:lnSpc>
                <a:spcPct val="90000"/>
              </a:lnSpc>
              <a:spcBef>
                <a:spcPts val="462"/>
              </a:spcBef>
              <a:buFont typeface="Arial" panose="020B0604020202020204" pitchFamily="34" charset="0"/>
              <a:buChar char="•"/>
              <a:defRPr sz="1662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01283" lvl="2" indent="-457200" defTabSz="844083" eaLnBrk="1" fontAlgn="auto" hangingPunct="1">
              <a:spcBef>
                <a:spcPts val="923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endParaRPr lang="de-DE" altLang="de-DE" sz="2216" dirty="0" smtClean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1301283" lvl="2" indent="-457200" defTabSz="844083" eaLnBrk="1" fontAlgn="auto" hangingPunct="1">
              <a:spcBef>
                <a:spcPts val="923"/>
              </a:spcBef>
              <a:spcAft>
                <a:spcPts val="0"/>
              </a:spcAft>
              <a:buFont typeface="Arial" panose="020B0604020202020204" pitchFamily="34" charset="0"/>
              <a:buAutoNum type="arabicPeriod"/>
              <a:defRPr/>
            </a:pPr>
            <a:r>
              <a:rPr lang="de-DE" altLang="de-DE" sz="2216" dirty="0" smtClean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9. Klasse = Abschlussklasse </a:t>
            </a:r>
            <a:r>
              <a:rPr lang="de-DE" altLang="de-DE" sz="2216" dirty="0" smtClean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Wingdings" panose="05000000000000000000" pitchFamily="2" charset="2"/>
              </a:rPr>
              <a:t> Was bedeutet das?</a:t>
            </a:r>
          </a:p>
          <a:p>
            <a:pPr marL="0" indent="0" defTabSz="844083" eaLnBrk="1" fontAlgn="auto" hangingPunct="1">
              <a:spcBef>
                <a:spcPts val="923"/>
              </a:spcBef>
              <a:spcAft>
                <a:spcPts val="0"/>
              </a:spcAft>
              <a:buNone/>
              <a:defRPr/>
            </a:pPr>
            <a:r>
              <a:rPr lang="de-DE" altLang="de-DE" sz="2400" dirty="0" smtClean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  <a:sym typeface="Wingdings" panose="05000000000000000000" pitchFamily="2" charset="2"/>
              </a:rPr>
              <a:t>	 Infos zu den Abschlüssen und der Projektprüfung</a:t>
            </a:r>
            <a:endParaRPr lang="de-DE" altLang="de-DE" sz="3138" dirty="0" smtClean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457200" indent="-457200" defTabSz="844083" eaLnBrk="1" fontAlgn="auto" hangingPunct="1">
              <a:spcBef>
                <a:spcPts val="923"/>
              </a:spcBef>
              <a:spcAft>
                <a:spcPts val="0"/>
              </a:spcAft>
              <a:buFont typeface="Arial" panose="020B0604020202020204" pitchFamily="34" charset="0"/>
              <a:buAutoNum type="alphaUcPeriod"/>
              <a:defRPr/>
            </a:pPr>
            <a:endParaRPr lang="de-DE" altLang="de-DE" sz="2400" dirty="0" smtClean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defTabSz="844083" eaLnBrk="1" fontAlgn="auto" hangingPunct="1">
              <a:spcBef>
                <a:spcPts val="923"/>
              </a:spcBef>
              <a:spcAft>
                <a:spcPts val="0"/>
              </a:spcAft>
              <a:buNone/>
              <a:defRPr/>
            </a:pPr>
            <a:r>
              <a:rPr lang="de-DE" altLang="de-DE" sz="2400" dirty="0" smtClean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	2. Berufsberatung an der GBS</a:t>
            </a:r>
          </a:p>
          <a:p>
            <a:pPr defTabSz="844083" eaLnBrk="1" fontAlgn="auto" hangingPunct="1">
              <a:spcBef>
                <a:spcPts val="923"/>
              </a:spcBef>
              <a:spcAft>
                <a:spcPts val="0"/>
              </a:spcAft>
              <a:defRPr/>
            </a:pPr>
            <a:endParaRPr lang="de-DE" altLang="de-DE" sz="2400" dirty="0" smtClean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defTabSz="844083" eaLnBrk="1" fontAlgn="auto" hangingPunct="1">
              <a:spcBef>
                <a:spcPts val="923"/>
              </a:spcBef>
              <a:spcAft>
                <a:spcPts val="0"/>
              </a:spcAft>
              <a:buNone/>
              <a:defRPr/>
            </a:pPr>
            <a:r>
              <a:rPr lang="de-DE" altLang="de-DE" sz="2400" dirty="0" smtClean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	3. Projekttag</a:t>
            </a:r>
          </a:p>
          <a:p>
            <a:pPr marL="0" indent="0" defTabSz="844083" eaLnBrk="1" fontAlgn="auto" hangingPunct="1">
              <a:spcBef>
                <a:spcPts val="923"/>
              </a:spcBef>
              <a:spcAft>
                <a:spcPts val="0"/>
              </a:spcAft>
              <a:buNone/>
              <a:defRPr/>
            </a:pPr>
            <a:endParaRPr lang="de-DE" altLang="de-DE" sz="2400" dirty="0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2E7B38F7-091C-9F22-882A-F931835DEC2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616833" y="1621410"/>
            <a:ext cx="7886700" cy="449262"/>
          </a:xfrm>
        </p:spPr>
        <p:txBody>
          <a:bodyPr rtlCol="0">
            <a:noAutofit/>
          </a:bodyPr>
          <a:lstStyle/>
          <a:p>
            <a:pPr defTabSz="844083" eaLnBrk="1" fontAlgn="auto" hangingPunct="1">
              <a:spcAft>
                <a:spcPts val="0"/>
              </a:spcAft>
              <a:defRPr/>
            </a:pPr>
            <a:r>
              <a:rPr lang="de-DE" altLang="de-DE" sz="3200" dirty="0" smtClean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Gemeinsamer Anfang in der Aula</a:t>
            </a:r>
            <a:endParaRPr lang="de-DE" altLang="de-DE" sz="32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983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3667915" y="772056"/>
            <a:ext cx="49477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Die Abschlussprüfungen</a:t>
            </a:r>
            <a:endParaRPr lang="de-DE" sz="3200" b="1" dirty="0"/>
          </a:p>
        </p:txBody>
      </p:sp>
      <p:sp>
        <p:nvSpPr>
          <p:cNvPr id="3" name="Textfeld 2"/>
          <p:cNvSpPr txBox="1"/>
          <p:nvPr/>
        </p:nvSpPr>
        <p:spPr>
          <a:xfrm>
            <a:off x="75726" y="1356831"/>
            <a:ext cx="6942058" cy="4893647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Mündlicher Teil im 1. Halbjahr</a:t>
            </a:r>
          </a:p>
          <a:p>
            <a:endParaRPr lang="de-DE" sz="2400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2400" b="1" dirty="0" smtClean="0">
                <a:sym typeface="Wingdings" panose="05000000000000000000" pitchFamily="2" charset="2"/>
              </a:rPr>
              <a:t> </a:t>
            </a:r>
            <a:r>
              <a:rPr lang="de-DE" sz="2400" b="1" dirty="0" err="1" smtClean="0">
                <a:sym typeface="Wingdings" panose="05000000000000000000" pitchFamily="2" charset="2"/>
              </a:rPr>
              <a:t>Jhg</a:t>
            </a:r>
            <a:r>
              <a:rPr lang="de-DE" sz="2400" b="1" dirty="0" smtClean="0">
                <a:sym typeface="Wingdings" panose="05000000000000000000" pitchFamily="2" charset="2"/>
              </a:rPr>
              <a:t> 9: </a:t>
            </a:r>
            <a:r>
              <a:rPr lang="de-DE" sz="2400" dirty="0" smtClean="0">
                <a:sym typeface="Wingdings" panose="05000000000000000000" pitchFamily="2" charset="2"/>
              </a:rPr>
              <a:t>	Gruppen-Projektprüfung (4er Gruppen)</a:t>
            </a:r>
          </a:p>
          <a:p>
            <a:r>
              <a:rPr lang="de-DE" sz="2400" dirty="0">
                <a:sym typeface="Wingdings" panose="05000000000000000000" pitchFamily="2" charset="2"/>
              </a:rPr>
              <a:t>	</a:t>
            </a:r>
            <a:r>
              <a:rPr lang="de-DE" sz="2400" dirty="0" smtClean="0">
                <a:sym typeface="Wingdings" panose="05000000000000000000" pitchFamily="2" charset="2"/>
              </a:rPr>
              <a:t>	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2400" b="1" dirty="0" smtClean="0">
                <a:sym typeface="Wingdings" panose="05000000000000000000" pitchFamily="2" charset="2"/>
              </a:rPr>
              <a:t> </a:t>
            </a:r>
            <a:r>
              <a:rPr lang="de-DE" sz="2400" b="1" dirty="0" err="1" smtClean="0">
                <a:sym typeface="Wingdings" panose="05000000000000000000" pitchFamily="2" charset="2"/>
              </a:rPr>
              <a:t>Jhg</a:t>
            </a:r>
            <a:r>
              <a:rPr lang="de-DE" sz="2400" b="1" dirty="0" smtClean="0">
                <a:sym typeface="Wingdings" panose="05000000000000000000" pitchFamily="2" charset="2"/>
              </a:rPr>
              <a:t> 9: </a:t>
            </a:r>
            <a:r>
              <a:rPr lang="de-DE" sz="2400" dirty="0" smtClean="0">
                <a:sym typeface="Wingdings" panose="05000000000000000000" pitchFamily="2" charset="2"/>
              </a:rPr>
              <a:t>	1. Oktober 25 (Achtung, neu!)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endParaRPr lang="de-DE" sz="24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de-DE" sz="2400" b="1" dirty="0" smtClean="0">
                <a:sym typeface="Wingdings" panose="05000000000000000000" pitchFamily="2" charset="2"/>
              </a:rPr>
              <a:t> </a:t>
            </a:r>
            <a:r>
              <a:rPr lang="de-DE" sz="2400" b="1" dirty="0" err="1" smtClean="0">
                <a:sym typeface="Wingdings" panose="05000000000000000000" pitchFamily="2" charset="2"/>
              </a:rPr>
              <a:t>Jhg</a:t>
            </a:r>
            <a:r>
              <a:rPr lang="de-DE" sz="2400" b="1" dirty="0" smtClean="0">
                <a:sym typeface="Wingdings" panose="05000000000000000000" pitchFamily="2" charset="2"/>
              </a:rPr>
              <a:t> 9:</a:t>
            </a:r>
            <a:r>
              <a:rPr lang="de-DE" sz="2400" dirty="0" smtClean="0">
                <a:sym typeface="Wingdings" panose="05000000000000000000" pitchFamily="2" charset="2"/>
              </a:rPr>
              <a:t>	Wird in Gesamtdurchschnitt				 einberechnet</a:t>
            </a: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de-DE" sz="2400" dirty="0" smtClean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endParaRPr lang="de-DE" sz="2400" dirty="0">
              <a:sym typeface="Wingdings" panose="05000000000000000000" pitchFamily="2" charset="2"/>
            </a:endParaRPr>
          </a:p>
          <a:p>
            <a:pPr marL="342900" indent="-342900">
              <a:buFont typeface="Wingdings" panose="05000000000000000000" pitchFamily="2" charset="2"/>
              <a:buChar char="à"/>
            </a:pPr>
            <a:r>
              <a:rPr lang="de-DE" sz="2400" dirty="0" err="1" smtClean="0">
                <a:sym typeface="Wingdings" panose="05000000000000000000" pitchFamily="2" charset="2"/>
              </a:rPr>
              <a:t>Jhg</a:t>
            </a:r>
            <a:r>
              <a:rPr lang="de-DE" sz="2400" dirty="0" smtClean="0">
                <a:sym typeface="Wingdings" panose="05000000000000000000" pitchFamily="2" charset="2"/>
              </a:rPr>
              <a:t> 10: 	Einzel-Präsentationsprüfung</a:t>
            </a:r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2400" dirty="0" smtClean="0">
                <a:sym typeface="Wingdings" panose="05000000000000000000" pitchFamily="2" charset="2"/>
              </a:rPr>
              <a:t> </a:t>
            </a:r>
            <a:r>
              <a:rPr lang="de-DE" sz="2400" dirty="0" err="1" smtClean="0">
                <a:sym typeface="Wingdings" panose="05000000000000000000" pitchFamily="2" charset="2"/>
              </a:rPr>
              <a:t>Jhg</a:t>
            </a:r>
            <a:r>
              <a:rPr lang="de-DE" sz="2400" dirty="0" smtClean="0">
                <a:sym typeface="Wingdings" panose="05000000000000000000" pitchFamily="2" charset="2"/>
              </a:rPr>
              <a:t> 10: 	An ein Fach gebunden, zählt 				1/3 im zweiten Halbjahr</a:t>
            </a:r>
            <a:endParaRPr lang="de-DE" sz="2400" dirty="0"/>
          </a:p>
        </p:txBody>
      </p:sp>
      <p:sp>
        <p:nvSpPr>
          <p:cNvPr id="4" name="Textfeld 3"/>
          <p:cNvSpPr txBox="1"/>
          <p:nvPr/>
        </p:nvSpPr>
        <p:spPr>
          <a:xfrm>
            <a:off x="7233500" y="1356831"/>
            <a:ext cx="4864232" cy="4154984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Schriftlicher Teil im 2. Halbjahr</a:t>
            </a:r>
          </a:p>
          <a:p>
            <a:endParaRPr lang="de-DE" sz="2400" dirty="0"/>
          </a:p>
          <a:p>
            <a:pPr marL="285750" indent="-285750">
              <a:buFont typeface="Wingdings" panose="05000000000000000000" pitchFamily="2" charset="2"/>
              <a:buChar char="à"/>
            </a:pPr>
            <a:r>
              <a:rPr lang="de-DE" sz="2400" dirty="0" smtClean="0">
                <a:sym typeface="Wingdings" panose="05000000000000000000" pitchFamily="2" charset="2"/>
              </a:rPr>
              <a:t> Prüfungen in den Fächern </a:t>
            </a:r>
          </a:p>
          <a:p>
            <a:r>
              <a:rPr lang="de-DE" sz="2400" dirty="0" smtClean="0">
                <a:sym typeface="Wingdings" panose="05000000000000000000" pitchFamily="2" charset="2"/>
              </a:rPr>
              <a:t>Mathe, Deutsch, (Englisch)</a:t>
            </a:r>
          </a:p>
          <a:p>
            <a:endParaRPr lang="de-DE" sz="2400" dirty="0" smtClean="0">
              <a:sym typeface="Wingdings" panose="05000000000000000000" pitchFamily="2" charset="2"/>
            </a:endParaRPr>
          </a:p>
          <a:p>
            <a:endParaRPr lang="de-DE" sz="2400" dirty="0" smtClean="0">
              <a:sym typeface="Wingdings" panose="05000000000000000000" pitchFamily="2" charset="2"/>
            </a:endParaRPr>
          </a:p>
          <a:p>
            <a:r>
              <a:rPr lang="de-DE" sz="2400" dirty="0" smtClean="0">
                <a:sym typeface="Wingdings" panose="05000000000000000000" pitchFamily="2" charset="2"/>
              </a:rPr>
              <a:t> Im 2. Halbjahr im Mai</a:t>
            </a:r>
          </a:p>
          <a:p>
            <a:endParaRPr lang="de-DE" sz="2400" dirty="0" smtClean="0">
              <a:sym typeface="Wingdings" panose="05000000000000000000" pitchFamily="2" charset="2"/>
            </a:endParaRPr>
          </a:p>
          <a:p>
            <a:endParaRPr lang="de-DE" sz="2400" dirty="0">
              <a:sym typeface="Wingdings" panose="05000000000000000000" pitchFamily="2" charset="2"/>
            </a:endParaRPr>
          </a:p>
          <a:p>
            <a:r>
              <a:rPr lang="de-DE" sz="2400" dirty="0" smtClean="0">
                <a:sym typeface="Wingdings" panose="05000000000000000000" pitchFamily="2" charset="2"/>
              </a:rPr>
              <a:t> Zählt jeweils 1/3 in die Zeugnisnote</a:t>
            </a:r>
            <a:endParaRPr lang="de-DE" sz="2400" dirty="0"/>
          </a:p>
        </p:txBody>
      </p:sp>
      <p:sp>
        <p:nvSpPr>
          <p:cNvPr id="6" name="Textfeld 5"/>
          <p:cNvSpPr txBox="1"/>
          <p:nvPr/>
        </p:nvSpPr>
        <p:spPr>
          <a:xfrm>
            <a:off x="7233500" y="5727258"/>
            <a:ext cx="5204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>
                <a:solidFill>
                  <a:srgbClr val="C00000"/>
                </a:solidFill>
              </a:rPr>
              <a:t>ALLE NEHMEN AN DEN PRÜFUNGEN TEIL</a:t>
            </a:r>
            <a:endParaRPr lang="de-DE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0051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EC80AD-6678-47D3-8CC8-8925FC37E0A9}" type="slidenum">
              <a:rPr lang="de-DE" altLang="de-DE" smtClean="0"/>
              <a:pPr/>
              <a:t>4</a:t>
            </a:fld>
            <a:endParaRPr lang="de-DE" alt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F2225B5D-F0E3-69C0-0E2F-D3D89BDA1B1E}"/>
              </a:ext>
            </a:extLst>
          </p:cNvPr>
          <p:cNvSpPr txBox="1"/>
          <p:nvPr/>
        </p:nvSpPr>
        <p:spPr>
          <a:xfrm>
            <a:off x="529527" y="2098904"/>
            <a:ext cx="11395380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de-DE" sz="2400" dirty="0"/>
              <a:t>Donnerstage </a:t>
            </a:r>
            <a:r>
              <a:rPr lang="de-DE" sz="2400" dirty="0" smtClean="0">
                <a:sym typeface="Wingdings" panose="05000000000000000000" pitchFamily="2" charset="2"/>
              </a:rPr>
              <a:t> Stundenplan: 4 Schulstunden „Projekt“  </a:t>
            </a:r>
            <a:r>
              <a:rPr lang="de-DE" sz="2400" dirty="0" smtClean="0"/>
              <a:t>Vorbereitung </a:t>
            </a:r>
            <a:r>
              <a:rPr lang="de-DE" sz="2400" dirty="0"/>
              <a:t>für die HSPP</a:t>
            </a:r>
          </a:p>
          <a:p>
            <a:pPr marL="285750" indent="-285750">
              <a:buFontTx/>
              <a:buChar char="-"/>
            </a:pPr>
            <a:endParaRPr lang="de-DE" sz="2400" dirty="0"/>
          </a:p>
          <a:p>
            <a:pPr marL="285750" indent="-285750">
              <a:buFontTx/>
              <a:buChar char="-"/>
            </a:pPr>
            <a:r>
              <a:rPr lang="de-DE" sz="2400" dirty="0" smtClean="0"/>
              <a:t>Momentan: Gruppen- und Themenfindung </a:t>
            </a:r>
            <a:r>
              <a:rPr lang="de-DE" sz="2400" b="1" dirty="0" smtClean="0">
                <a:sym typeface="Wingdings" panose="05000000000000000000" pitchFamily="2" charset="2"/>
              </a:rPr>
              <a:t> </a:t>
            </a:r>
            <a:r>
              <a:rPr lang="de-DE" sz="2400" b="1" dirty="0">
                <a:sym typeface="Wingdings" panose="05000000000000000000" pitchFamily="2" charset="2"/>
              </a:rPr>
              <a:t>4er </a:t>
            </a:r>
            <a:r>
              <a:rPr lang="de-DE" sz="2400" b="1" dirty="0" smtClean="0">
                <a:sym typeface="Wingdings" panose="05000000000000000000" pitchFamily="2" charset="2"/>
              </a:rPr>
              <a:t>Gruppen!</a:t>
            </a:r>
            <a:endParaRPr lang="de-DE" sz="2400" b="1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endParaRPr lang="de-DE" sz="3600" b="1" dirty="0">
              <a:sym typeface="Wingdings" panose="05000000000000000000" pitchFamily="2" charset="2"/>
            </a:endParaRPr>
          </a:p>
          <a:p>
            <a:pPr marL="285750" indent="-285750">
              <a:buFontTx/>
              <a:buChar char="-"/>
            </a:pPr>
            <a:r>
              <a:rPr lang="de-DE" sz="2400" dirty="0"/>
              <a:t>Vorbereitungsphase: 4.09.; 11.09.; </a:t>
            </a:r>
            <a:r>
              <a:rPr lang="de-DE" sz="2400" dirty="0" smtClean="0"/>
              <a:t>18.09.</a:t>
            </a:r>
            <a:endParaRPr lang="de-DE" sz="2400" dirty="0"/>
          </a:p>
          <a:p>
            <a:pPr marL="285750" indent="-285750">
              <a:buFontTx/>
              <a:buChar char="-"/>
            </a:pPr>
            <a:endParaRPr lang="de-DE" sz="2400" dirty="0"/>
          </a:p>
          <a:p>
            <a:pPr marL="285750" indent="-285750">
              <a:buFontTx/>
              <a:buChar char="-"/>
            </a:pPr>
            <a:r>
              <a:rPr lang="de-DE" sz="2400" dirty="0"/>
              <a:t>Durchführungsphase: 25.09.; 26.09.; 29.09.; 30.09.</a:t>
            </a:r>
          </a:p>
          <a:p>
            <a:pPr marL="285750" indent="-285750">
              <a:buFontTx/>
              <a:buChar char="-"/>
            </a:pPr>
            <a:endParaRPr lang="de-DE" sz="2400" dirty="0"/>
          </a:p>
          <a:p>
            <a:pPr marL="285750" indent="-285750">
              <a:buFontTx/>
              <a:buChar char="-"/>
            </a:pPr>
            <a:r>
              <a:rPr lang="de-DE" sz="2400" b="1" dirty="0"/>
              <a:t>Prüfungstag: 01.10.2025 (Mi)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2639505" y="1154460"/>
            <a:ext cx="74660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/>
              <a:t>Die HSPP = Haupt-Schul-Projekt-Prüfung</a:t>
            </a:r>
            <a:endParaRPr lang="de-DE" sz="3200" b="1" dirty="0"/>
          </a:p>
        </p:txBody>
      </p:sp>
      <p:sp>
        <p:nvSpPr>
          <p:cNvPr id="6" name="Geschweifte Klammer rechts 5">
            <a:extLst>
              <a:ext uri="{FF2B5EF4-FFF2-40B4-BE49-F238E27FC236}">
                <a16:creationId xmlns:a16="http://schemas.microsoft.com/office/drawing/2014/main" id="{375C9137-957E-B510-6621-0A9CCC8059AD}"/>
              </a:ext>
            </a:extLst>
          </p:cNvPr>
          <p:cNvSpPr/>
          <p:nvPr/>
        </p:nvSpPr>
        <p:spPr>
          <a:xfrm>
            <a:off x="7810486" y="3575657"/>
            <a:ext cx="325820" cy="2107324"/>
          </a:xfrm>
          <a:prstGeom prst="rightBrace">
            <a:avLst>
              <a:gd name="adj1" fmla="val 160248"/>
              <a:gd name="adj2" fmla="val 49553"/>
            </a:avLst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26A83069-888D-3795-9FDE-3058D8E93755}"/>
              </a:ext>
            </a:extLst>
          </p:cNvPr>
          <p:cNvSpPr txBox="1"/>
          <p:nvPr/>
        </p:nvSpPr>
        <p:spPr>
          <a:xfrm>
            <a:off x="8954935" y="3575657"/>
            <a:ext cx="29699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Alles Teil </a:t>
            </a:r>
            <a:r>
              <a:rPr lang="de-DE" sz="2400" dirty="0" smtClean="0"/>
              <a:t>der </a:t>
            </a:r>
            <a:r>
              <a:rPr lang="de-DE" sz="2400" dirty="0"/>
              <a:t>Gesamtnote</a:t>
            </a:r>
          </a:p>
          <a:p>
            <a:endParaRPr lang="de-DE" sz="2400" dirty="0"/>
          </a:p>
          <a:p>
            <a:r>
              <a:rPr lang="de-DE" sz="2400" dirty="0"/>
              <a:t>+ </a:t>
            </a:r>
            <a:r>
              <a:rPr lang="de-DE" sz="2400" dirty="0" smtClean="0"/>
              <a:t>gemeinsame Prüfungsmappe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751915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AF7A720B-A9F0-95A7-9DD9-9249706939BD}"/>
              </a:ext>
            </a:extLst>
          </p:cNvPr>
          <p:cNvSpPr txBox="1"/>
          <p:nvPr/>
        </p:nvSpPr>
        <p:spPr>
          <a:xfrm>
            <a:off x="4025461" y="948687"/>
            <a:ext cx="882869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dirty="0"/>
              <a:t>Was kann man machen?!??!</a:t>
            </a: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6D9EDB6C-5A55-F746-0C7F-7FBF9574B22F}"/>
              </a:ext>
            </a:extLst>
          </p:cNvPr>
          <p:cNvSpPr txBox="1"/>
          <p:nvPr/>
        </p:nvSpPr>
        <p:spPr>
          <a:xfrm>
            <a:off x="746234" y="1524000"/>
            <a:ext cx="3457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Schülercafé für einen Tag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C469000-7C27-4624-D5BD-85AF9F93D376}"/>
              </a:ext>
            </a:extLst>
          </p:cNvPr>
          <p:cNvSpPr txBox="1"/>
          <p:nvPr/>
        </p:nvSpPr>
        <p:spPr>
          <a:xfrm>
            <a:off x="5780689" y="1893332"/>
            <a:ext cx="47506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Bau eines Insektenhotels / eines Hochbeets / Vogelhauses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37EBFC4-7116-DA60-6335-9AD6B11A26F6}"/>
              </a:ext>
            </a:extLst>
          </p:cNvPr>
          <p:cNvSpPr txBox="1"/>
          <p:nvPr/>
        </p:nvSpPr>
        <p:spPr>
          <a:xfrm>
            <a:off x="9065172" y="4678050"/>
            <a:ext cx="2932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Organisation eines Sport-Turniers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30B71C8-6613-296D-F74B-7E84783E04D4}"/>
              </a:ext>
            </a:extLst>
          </p:cNvPr>
          <p:cNvSpPr txBox="1"/>
          <p:nvPr/>
        </p:nvSpPr>
        <p:spPr>
          <a:xfrm>
            <a:off x="6416566" y="5502956"/>
            <a:ext cx="29323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Erste-Hilfe-Infotag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AE96569C-0A80-C747-DD6B-F7AFDB0A1690}"/>
              </a:ext>
            </a:extLst>
          </p:cNvPr>
          <p:cNvSpPr txBox="1"/>
          <p:nvPr/>
        </p:nvSpPr>
        <p:spPr>
          <a:xfrm>
            <a:off x="1271752" y="4650644"/>
            <a:ext cx="2932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Erstellen eines Schul-Imagevideos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4AE29333-B09C-0686-00C2-791209699F4D}"/>
              </a:ext>
            </a:extLst>
          </p:cNvPr>
          <p:cNvSpPr txBox="1"/>
          <p:nvPr/>
        </p:nvSpPr>
        <p:spPr>
          <a:xfrm>
            <a:off x="4745423" y="3796363"/>
            <a:ext cx="293238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Recyclingkunst aus Abfallmaterial / Upcycling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44A83045-8BE5-22BD-44AA-995043084FC0}"/>
              </a:ext>
            </a:extLst>
          </p:cNvPr>
          <p:cNvSpPr txBox="1"/>
          <p:nvPr/>
        </p:nvSpPr>
        <p:spPr>
          <a:xfrm>
            <a:off x="8439806" y="3285691"/>
            <a:ext cx="2932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Info-Kampagne zum sicheren Schulweg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8ABEEAA-7334-D5B8-5881-249E7F156FBF}"/>
              </a:ext>
            </a:extLst>
          </p:cNvPr>
          <p:cNvSpPr txBox="1"/>
          <p:nvPr/>
        </p:nvSpPr>
        <p:spPr>
          <a:xfrm>
            <a:off x="746234" y="2703786"/>
            <a:ext cx="2932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Eine Ausgabe einer Schülerzeitung erstellen</a:t>
            </a: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3D202C6B-AB4B-C89F-528B-FC9B3669D90E}"/>
              </a:ext>
            </a:extLst>
          </p:cNvPr>
          <p:cNvSpPr txBox="1"/>
          <p:nvPr/>
        </p:nvSpPr>
        <p:spPr>
          <a:xfrm>
            <a:off x="3404864" y="5653227"/>
            <a:ext cx="2932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Computer-Guide für Anfänger erstellen</a:t>
            </a:r>
          </a:p>
        </p:txBody>
      </p:sp>
    </p:spTree>
    <p:extLst>
      <p:ext uri="{BB962C8B-B14F-4D97-AF65-F5344CB8AC3E}">
        <p14:creationId xmlns:p14="http://schemas.microsoft.com/office/powerpoint/2010/main" val="58526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>
            <a:extLst>
              <a:ext uri="{FF2B5EF4-FFF2-40B4-BE49-F238E27FC236}">
                <a16:creationId xmlns:a16="http://schemas.microsoft.com/office/drawing/2014/main" id="{34F72EC7-1E13-F60C-DF59-56A2036E9642}"/>
              </a:ext>
            </a:extLst>
          </p:cNvPr>
          <p:cNvSpPr txBox="1"/>
          <p:nvPr/>
        </p:nvSpPr>
        <p:spPr>
          <a:xfrm>
            <a:off x="4127747" y="945334"/>
            <a:ext cx="978513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Mögliche Aufteilung in der Gruppe</a:t>
            </a:r>
            <a:endParaRPr lang="de-DE" sz="2400" b="1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36E1304A-CB88-01DC-7296-F343619F4DAB}"/>
              </a:ext>
            </a:extLst>
          </p:cNvPr>
          <p:cNvSpPr txBox="1"/>
          <p:nvPr/>
        </p:nvSpPr>
        <p:spPr>
          <a:xfrm>
            <a:off x="326251" y="1176167"/>
            <a:ext cx="5696608" cy="37791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i="1" u="sng" dirty="0" err="1"/>
              <a:t>Bsp</a:t>
            </a:r>
            <a:r>
              <a:rPr lang="de-DE" b="1" i="1" u="sng" dirty="0"/>
              <a:t>: Bau eines Insektenhotels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Person 1: Materialplanung (Bauplan, Werkzeugliste)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Person 2: Holzuschnitt u. Montage (Sägen, Bohren, Zusammenbauen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Person 3: Füllmaterial und Funktion: Welche Materialien für welche Insekten?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Person 4: Aufstellort und Infotafel: Standortwahl, Gestaltung einer Erklärungstafel </a:t>
            </a:r>
            <a:endParaRPr lang="de-DE" dirty="0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E5C6CD38-272B-C0E8-4407-CA6F8BE42EC6}"/>
              </a:ext>
            </a:extLst>
          </p:cNvPr>
          <p:cNvSpPr txBox="1"/>
          <p:nvPr/>
        </p:nvSpPr>
        <p:spPr>
          <a:xfrm>
            <a:off x="7210095" y="1591665"/>
            <a:ext cx="6138041" cy="3363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i="1" u="sng" dirty="0" err="1"/>
              <a:t>Bsp</a:t>
            </a:r>
            <a:r>
              <a:rPr lang="de-DE" b="1" i="1" u="sng" dirty="0"/>
              <a:t>: Eine Ausgabe einer Schülerzeitung erstellen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Person 1: Themen recherchieren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Person 2: Interview und Umfragen führen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Person 3: Texte schreiben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endParaRPr lang="de-DE" dirty="0">
              <a:sym typeface="Wingdings" panose="05000000000000000000" pitchFamily="2" charset="2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de-DE" dirty="0">
                <a:sym typeface="Wingdings" panose="05000000000000000000" pitchFamily="2" charset="2"/>
              </a:rPr>
              <a:t>Person 4: Layout und Druck</a:t>
            </a:r>
            <a:r>
              <a:rPr lang="de-DE" dirty="0"/>
              <a:t>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9926D8B7-6A29-F01D-0FFB-505819E173C1}"/>
              </a:ext>
            </a:extLst>
          </p:cNvPr>
          <p:cNvSpPr txBox="1"/>
          <p:nvPr/>
        </p:nvSpPr>
        <p:spPr>
          <a:xfrm>
            <a:off x="1627248" y="4609153"/>
            <a:ext cx="10384221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i="1" u="sng" dirty="0"/>
              <a:t>Alle gemeinsam: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de-DE" dirty="0"/>
              <a:t>Reflexion über die Gruppenarbeit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à"/>
            </a:pPr>
            <a:r>
              <a:rPr lang="de-DE" dirty="0" smtClean="0"/>
              <a:t>In welches Berufsfeld gehört </a:t>
            </a:r>
            <a:r>
              <a:rPr lang="de-DE" dirty="0"/>
              <a:t>unser </a:t>
            </a:r>
            <a:r>
              <a:rPr lang="de-DE" dirty="0" smtClean="0"/>
              <a:t>Projekt? Fallen evtl. mehrere Berufsfelder hinein? Warum? (</a:t>
            </a:r>
            <a:r>
              <a:rPr lang="de-DE" dirty="0" smtClean="0">
                <a:sym typeface="Wingdings" panose="05000000000000000000" pitchFamily="2" charset="2"/>
              </a:rPr>
              <a:t> </a:t>
            </a:r>
            <a:r>
              <a:rPr lang="de-DE" dirty="0" smtClean="0"/>
              <a:t>typische Tätigkeiten); Welche Berufe gibt es in dem Berufsfeld? Könnte </a:t>
            </a:r>
            <a:r>
              <a:rPr lang="de-DE" dirty="0"/>
              <a:t>ich mir vorstellen später in dem </a:t>
            </a:r>
            <a:r>
              <a:rPr lang="de-DE" dirty="0" smtClean="0"/>
              <a:t>Bereich </a:t>
            </a:r>
            <a:r>
              <a:rPr lang="de-DE" dirty="0"/>
              <a:t>zu arbeiten?</a:t>
            </a:r>
          </a:p>
        </p:txBody>
      </p:sp>
    </p:spTree>
    <p:extLst>
      <p:ext uri="{BB962C8B-B14F-4D97-AF65-F5344CB8AC3E}">
        <p14:creationId xmlns:p14="http://schemas.microsoft.com/office/powerpoint/2010/main" val="3525106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2694998" y="802792"/>
            <a:ext cx="67942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 smtClean="0"/>
              <a:t>Die Zeugnisse am Ende des Schuljahres</a:t>
            </a:r>
            <a:endParaRPr lang="de-DE" sz="3200" b="1" dirty="0"/>
          </a:p>
        </p:txBody>
      </p:sp>
      <p:pic>
        <p:nvPicPr>
          <p:cNvPr id="8" name="Grafik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23" y="1387567"/>
            <a:ext cx="11767155" cy="4718292"/>
          </a:xfrm>
          <a:prstGeom prst="rect">
            <a:avLst/>
          </a:prstGeom>
        </p:spPr>
      </p:pic>
      <p:sp>
        <p:nvSpPr>
          <p:cNvPr id="9" name="Rechteck 8"/>
          <p:cNvSpPr/>
          <p:nvPr/>
        </p:nvSpPr>
        <p:spPr>
          <a:xfrm>
            <a:off x="311085" y="1668544"/>
            <a:ext cx="857839" cy="31108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1971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2694998" y="802792"/>
            <a:ext cx="67942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 smtClean="0"/>
              <a:t>Die Zeugnisse am Ende des Schuljahres</a:t>
            </a:r>
            <a:endParaRPr lang="de-DE" sz="3200" b="1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2601" y="1263190"/>
            <a:ext cx="5193242" cy="6937029"/>
          </a:xfrm>
          <a:prstGeom prst="rect">
            <a:avLst/>
          </a:prstGeom>
        </p:spPr>
      </p:pic>
      <p:sp>
        <p:nvSpPr>
          <p:cNvPr id="4" name="Rechteck 3"/>
          <p:cNvSpPr/>
          <p:nvPr/>
        </p:nvSpPr>
        <p:spPr>
          <a:xfrm>
            <a:off x="5524107" y="2045616"/>
            <a:ext cx="829559" cy="3299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7695668" y="2337847"/>
            <a:ext cx="307690" cy="3299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3904246" y="2366128"/>
            <a:ext cx="593425" cy="32993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/>
          <p:cNvSpPr txBox="1"/>
          <p:nvPr/>
        </p:nvSpPr>
        <p:spPr>
          <a:xfrm>
            <a:off x="8814062" y="3836709"/>
            <a:ext cx="3103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b="1" dirty="0" smtClean="0"/>
              <a:t>Übergangszeugnis</a:t>
            </a:r>
          </a:p>
          <a:p>
            <a:r>
              <a:rPr lang="de-DE" sz="2400" b="1" dirty="0" smtClean="0">
                <a:sym typeface="Wingdings" panose="05000000000000000000" pitchFamily="2" charset="2"/>
              </a:rPr>
              <a:t> S kommt in </a:t>
            </a:r>
            <a:r>
              <a:rPr lang="de-DE" sz="2400" b="1" dirty="0" err="1" smtClean="0">
                <a:sym typeface="Wingdings" panose="05000000000000000000" pitchFamily="2" charset="2"/>
              </a:rPr>
              <a:t>Jhg</a:t>
            </a:r>
            <a:r>
              <a:rPr lang="de-DE" sz="2400" b="1" dirty="0" smtClean="0">
                <a:sym typeface="Wingdings" panose="05000000000000000000" pitchFamily="2" charset="2"/>
              </a:rPr>
              <a:t>. 10</a:t>
            </a:r>
            <a:endParaRPr lang="de-DE" sz="2400" b="1" dirty="0"/>
          </a:p>
        </p:txBody>
      </p:sp>
    </p:spTree>
    <p:extLst>
      <p:ext uri="{BB962C8B-B14F-4D97-AF65-F5344CB8AC3E}">
        <p14:creationId xmlns:p14="http://schemas.microsoft.com/office/powerpoint/2010/main" val="40108612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2694998" y="802792"/>
            <a:ext cx="67942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3200" b="1" dirty="0" smtClean="0"/>
              <a:t>Die Zeugnisse am Ende des Schuljahres</a:t>
            </a:r>
            <a:endParaRPr lang="de-DE" sz="3200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067" y="1387567"/>
            <a:ext cx="7767687" cy="5410539"/>
          </a:xfrm>
          <a:prstGeom prst="rect">
            <a:avLst/>
          </a:prstGeom>
          <a:ln w="63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4107196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BS_PPP_Vorlag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6FD02A98-5548-455C-9326-A48B8943C751}" vid="{754CEAE0-A57F-4DA3-9D5A-FA8ECA4E53A2}"/>
    </a:ext>
  </a:extLst>
</a:theme>
</file>

<file path=ppt/theme/theme2.xml><?xml version="1.0" encoding="utf-8"?>
<a:theme xmlns:a="http://schemas.openxmlformats.org/drawingml/2006/main" name="Benutzerdefiniertes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äsentation1" id="{6FD02A98-5548-455C-9326-A48B8943C751}" vid="{72CAB869-37FE-4932-A2A5-558E18F56EB3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690</Words>
  <Application>Microsoft Office PowerPoint</Application>
  <PresentationFormat>Breitbild</PresentationFormat>
  <Paragraphs>150</Paragraphs>
  <Slides>18</Slides>
  <Notes>9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18</vt:i4>
      </vt:variant>
    </vt:vector>
  </HeadingPairs>
  <TitlesOfParts>
    <vt:vector size="26" baseType="lpstr">
      <vt:lpstr>ADLaM Display</vt:lpstr>
      <vt:lpstr>Andy</vt:lpstr>
      <vt:lpstr>Arial</vt:lpstr>
      <vt:lpstr>Calibri</vt:lpstr>
      <vt:lpstr>Calibri Light</vt:lpstr>
      <vt:lpstr>Wingdings</vt:lpstr>
      <vt:lpstr>GBS_PPP_Vorlage</vt:lpstr>
      <vt:lpstr>Benutzerdefiniertes Design</vt:lpstr>
      <vt:lpstr>PowerPoint-Präsentation</vt:lpstr>
      <vt:lpstr>Gemeinsamer Anfang in der Aula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Gemeinsamer Anfang in der Aula</vt:lpstr>
      <vt:lpstr>2. Berufsberatung an der GBS = Team Zukunft</vt:lpstr>
      <vt:lpstr>PowerPoint-Präsentation</vt:lpstr>
      <vt:lpstr>PowerPoint-Präsentation</vt:lpstr>
      <vt:lpstr>Gemeinsamer Anfang in der Aula</vt:lpstr>
      <vt:lpstr>PowerPoint-Präsentation</vt:lpstr>
      <vt:lpstr>Gemeinsamer Anfang in der Aula</vt:lpstr>
      <vt:lpstr>PowerPoint-Präsentation</vt:lpstr>
    </vt:vector>
  </TitlesOfParts>
  <Company>Stadtschulamt Frankfurt am Main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Müller, Sabrina</dc:creator>
  <cp:lastModifiedBy>Müller, Sabrina</cp:lastModifiedBy>
  <cp:revision>16</cp:revision>
  <dcterms:created xsi:type="dcterms:W3CDTF">2025-08-26T05:11:09Z</dcterms:created>
  <dcterms:modified xsi:type="dcterms:W3CDTF">2025-08-29T14:49:02Z</dcterms:modified>
</cp:coreProperties>
</file>